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2062400" cy="3108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1pPr>
    <a:lvl2pPr marL="0" marR="0" indent="2089322"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2pPr>
    <a:lvl3pPr marL="0" marR="0" indent="4178648"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3pPr>
    <a:lvl4pPr marL="0" marR="0" indent="626797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4pPr>
    <a:lvl5pPr marL="0" marR="0" indent="8357297"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5pPr>
    <a:lvl6pPr marL="0" marR="0" indent="10446619"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6pPr>
    <a:lvl7pPr marL="0" marR="0" indent="12535945"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7pPr>
    <a:lvl8pPr marL="0" marR="0" indent="14625268"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8pPr>
    <a:lvl9pPr marL="0" marR="0" indent="1671459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70"/>
    <p:restoredTop sz="94626"/>
  </p:normalViewPr>
  <p:slideViewPr>
    <p:cSldViewPr snapToGrid="0">
      <p:cViewPr varScale="1">
        <p:scale>
          <a:sx n="26" d="100"/>
          <a:sy n="26" d="100"/>
        </p:scale>
        <p:origin x="2528"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089322" latinLnBrk="0">
      <a:defRPr sz="1200">
        <a:latin typeface="+mj-lt"/>
        <a:ea typeface="+mj-ea"/>
        <a:cs typeface="+mj-cs"/>
        <a:sym typeface="Calibri"/>
      </a:defRPr>
    </a:lvl1pPr>
    <a:lvl2pPr indent="228600" defTabSz="2089322" latinLnBrk="0">
      <a:defRPr sz="1200">
        <a:latin typeface="+mj-lt"/>
        <a:ea typeface="+mj-ea"/>
        <a:cs typeface="+mj-cs"/>
        <a:sym typeface="Calibri"/>
      </a:defRPr>
    </a:lvl2pPr>
    <a:lvl3pPr indent="457200" defTabSz="2089322" latinLnBrk="0">
      <a:defRPr sz="1200">
        <a:latin typeface="+mj-lt"/>
        <a:ea typeface="+mj-ea"/>
        <a:cs typeface="+mj-cs"/>
        <a:sym typeface="Calibri"/>
      </a:defRPr>
    </a:lvl3pPr>
    <a:lvl4pPr indent="685800" defTabSz="2089322" latinLnBrk="0">
      <a:defRPr sz="1200">
        <a:latin typeface="+mj-lt"/>
        <a:ea typeface="+mj-ea"/>
        <a:cs typeface="+mj-cs"/>
        <a:sym typeface="Calibri"/>
      </a:defRPr>
    </a:lvl4pPr>
    <a:lvl5pPr indent="914400" defTabSz="2089322" latinLnBrk="0">
      <a:defRPr sz="1200">
        <a:latin typeface="+mj-lt"/>
        <a:ea typeface="+mj-ea"/>
        <a:cs typeface="+mj-cs"/>
        <a:sym typeface="Calibri"/>
      </a:defRPr>
    </a:lvl5pPr>
    <a:lvl6pPr indent="1143000" defTabSz="2089322" latinLnBrk="0">
      <a:defRPr sz="1200">
        <a:latin typeface="+mj-lt"/>
        <a:ea typeface="+mj-ea"/>
        <a:cs typeface="+mj-cs"/>
        <a:sym typeface="Calibri"/>
      </a:defRPr>
    </a:lvl6pPr>
    <a:lvl7pPr indent="1371600" defTabSz="2089322" latinLnBrk="0">
      <a:defRPr sz="1200">
        <a:latin typeface="+mj-lt"/>
        <a:ea typeface="+mj-ea"/>
        <a:cs typeface="+mj-cs"/>
        <a:sym typeface="Calibri"/>
      </a:defRPr>
    </a:lvl7pPr>
    <a:lvl8pPr indent="1600200" defTabSz="2089322" latinLnBrk="0">
      <a:defRPr sz="1200">
        <a:latin typeface="+mj-lt"/>
        <a:ea typeface="+mj-ea"/>
        <a:cs typeface="+mj-cs"/>
        <a:sym typeface="Calibri"/>
      </a:defRPr>
    </a:lvl8pPr>
    <a:lvl9pPr indent="1828800" defTabSz="2089322"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9663" y="685800"/>
            <a:ext cx="463867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084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54679" y="9657933"/>
            <a:ext cx="35753041" cy="6664115"/>
          </a:xfrm>
          <a:prstGeom prst="rect">
            <a:avLst/>
          </a:prstGeom>
        </p:spPr>
        <p:txBody>
          <a:bodyPr/>
          <a:lstStyle/>
          <a:p>
            <a:r>
              <a:t>Title Text</a:t>
            </a:r>
          </a:p>
        </p:txBody>
      </p:sp>
      <p:sp>
        <p:nvSpPr>
          <p:cNvPr id="12" name="Body Level One…"/>
          <p:cNvSpPr txBox="1">
            <a:spLocks noGrp="1"/>
          </p:cNvSpPr>
          <p:nvPr>
            <p:ph type="body" sz="quarter" idx="1"/>
          </p:nvPr>
        </p:nvSpPr>
        <p:spPr>
          <a:xfrm>
            <a:off x="6309359" y="17617439"/>
            <a:ext cx="29443680" cy="7945121"/>
          </a:xfrm>
          <a:prstGeom prst="rect">
            <a:avLst/>
          </a:prstGeom>
        </p:spPr>
        <p:txBody>
          <a:bodyPr/>
          <a:lstStyle>
            <a:lvl1pPr marL="0" indent="0" algn="ctr">
              <a:buSzTx/>
              <a:buFontTx/>
              <a:buNone/>
              <a:defRPr>
                <a:solidFill>
                  <a:srgbClr val="888888"/>
                </a:solidFill>
              </a:defRPr>
            </a:lvl1pPr>
            <a:lvl2pPr marL="0" indent="1998114" algn="ctr">
              <a:buSzTx/>
              <a:buFontTx/>
              <a:buNone/>
              <a:defRPr>
                <a:solidFill>
                  <a:srgbClr val="888888"/>
                </a:solidFill>
              </a:defRPr>
            </a:lvl2pPr>
            <a:lvl3pPr marL="0" indent="3996232" algn="ctr">
              <a:buSzTx/>
              <a:buFontTx/>
              <a:buNone/>
              <a:defRPr>
                <a:solidFill>
                  <a:srgbClr val="888888"/>
                </a:solidFill>
              </a:defRPr>
            </a:lvl3pPr>
            <a:lvl4pPr marL="0" indent="5994346" algn="ctr">
              <a:buSzTx/>
              <a:buFontTx/>
              <a:buNone/>
              <a:defRPr>
                <a:solidFill>
                  <a:srgbClr val="888888"/>
                </a:solidFill>
              </a:defRPr>
            </a:lvl4pPr>
            <a:lvl5pPr marL="0" indent="7992464"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3322639" y="19977949"/>
            <a:ext cx="35753041" cy="6174741"/>
          </a:xfrm>
          <a:prstGeom prst="rect">
            <a:avLst/>
          </a:prstGeom>
        </p:spPr>
        <p:txBody>
          <a:bodyPr anchor="t"/>
          <a:lstStyle>
            <a:lvl1pPr algn="l">
              <a:defRPr sz="17500" b="1" cap="all"/>
            </a:lvl1pPr>
          </a:lstStyle>
          <a:p>
            <a:r>
              <a:t>Title Text</a:t>
            </a:r>
          </a:p>
        </p:txBody>
      </p:sp>
      <p:sp>
        <p:nvSpPr>
          <p:cNvPr id="30" name="Body Level One…"/>
          <p:cNvSpPr txBox="1">
            <a:spLocks noGrp="1"/>
          </p:cNvSpPr>
          <p:nvPr>
            <p:ph type="body" sz="quarter" idx="1"/>
          </p:nvPr>
        </p:nvSpPr>
        <p:spPr>
          <a:xfrm>
            <a:off x="3322639" y="13177107"/>
            <a:ext cx="35753041" cy="6800848"/>
          </a:xfrm>
          <a:prstGeom prst="rect">
            <a:avLst/>
          </a:prstGeom>
        </p:spPr>
        <p:txBody>
          <a:bodyPr anchor="b"/>
          <a:lstStyle>
            <a:lvl1pPr marL="0" indent="0">
              <a:spcBef>
                <a:spcPts val="2000"/>
              </a:spcBef>
              <a:buSzTx/>
              <a:buFontTx/>
              <a:buNone/>
              <a:defRPr sz="8700">
                <a:solidFill>
                  <a:srgbClr val="888888"/>
                </a:solidFill>
              </a:defRPr>
            </a:lvl1pPr>
            <a:lvl2pPr marL="0" indent="1998114">
              <a:spcBef>
                <a:spcPts val="2000"/>
              </a:spcBef>
              <a:buSzTx/>
              <a:buFontTx/>
              <a:buNone/>
              <a:defRPr sz="8700">
                <a:solidFill>
                  <a:srgbClr val="888888"/>
                </a:solidFill>
              </a:defRPr>
            </a:lvl2pPr>
            <a:lvl3pPr marL="0" indent="3996232">
              <a:spcBef>
                <a:spcPts val="2000"/>
              </a:spcBef>
              <a:buSzTx/>
              <a:buFontTx/>
              <a:buNone/>
              <a:defRPr sz="8700">
                <a:solidFill>
                  <a:srgbClr val="888888"/>
                </a:solidFill>
              </a:defRPr>
            </a:lvl3pPr>
            <a:lvl4pPr marL="0" indent="5994346">
              <a:spcBef>
                <a:spcPts val="2000"/>
              </a:spcBef>
              <a:buSzTx/>
              <a:buFontTx/>
              <a:buNone/>
              <a:defRPr sz="8700">
                <a:solidFill>
                  <a:srgbClr val="888888"/>
                </a:solidFill>
              </a:defRPr>
            </a:lvl4pPr>
            <a:lvl5pPr marL="0" indent="7992464">
              <a:spcBef>
                <a:spcPts val="2000"/>
              </a:spcBef>
              <a:buSzTx/>
              <a:buFontTx/>
              <a:buNone/>
              <a:defRPr sz="87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idx="1"/>
          </p:nvPr>
        </p:nvSpPr>
        <p:spPr>
          <a:xfrm>
            <a:off x="10515600" y="38689278"/>
            <a:ext cx="94289879" cy="109425322"/>
          </a:xfrm>
          <a:prstGeom prst="rect">
            <a:avLst/>
          </a:prstGeom>
        </p:spPr>
        <p:txBody>
          <a:bodyPr/>
          <a:lstStyle>
            <a:lvl1pPr>
              <a:spcBef>
                <a:spcPts val="2900"/>
              </a:spcBef>
              <a:defRPr sz="12200"/>
            </a:lvl1pPr>
            <a:lvl2pPr marL="3463080" indent="-1464961">
              <a:spcBef>
                <a:spcPts val="2900"/>
              </a:spcBef>
              <a:defRPr sz="12200"/>
            </a:lvl2pPr>
            <a:lvl3pPr marL="5397208" indent="-1400976">
              <a:spcBef>
                <a:spcPts val="2900"/>
              </a:spcBef>
              <a:defRPr sz="12200"/>
            </a:lvl3pPr>
            <a:lvl4pPr marL="7537198" indent="-1542847">
              <a:spcBef>
                <a:spcPts val="2900"/>
              </a:spcBef>
              <a:defRPr sz="12200"/>
            </a:lvl4pPr>
            <a:lvl5pPr marL="9535312" indent="-1542847">
              <a:spcBef>
                <a:spcPts val="2900"/>
              </a:spcBef>
              <a:defRPr sz="122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2103120" y="6959179"/>
            <a:ext cx="18584866" cy="2900255"/>
          </a:xfrm>
          <a:prstGeom prst="rect">
            <a:avLst/>
          </a:prstGeom>
        </p:spPr>
        <p:txBody>
          <a:bodyPr anchor="b"/>
          <a:lstStyle>
            <a:lvl1pPr marL="0" indent="0">
              <a:spcBef>
                <a:spcPts val="2400"/>
              </a:spcBef>
              <a:buSzTx/>
              <a:buFontTx/>
              <a:buNone/>
              <a:defRPr sz="10400" b="1"/>
            </a:lvl1pPr>
            <a:lvl2pPr marL="0" indent="1998114">
              <a:spcBef>
                <a:spcPts val="2400"/>
              </a:spcBef>
              <a:buSzTx/>
              <a:buFontTx/>
              <a:buNone/>
              <a:defRPr sz="10400" b="1"/>
            </a:lvl2pPr>
            <a:lvl3pPr marL="0" indent="3996232">
              <a:spcBef>
                <a:spcPts val="2400"/>
              </a:spcBef>
              <a:buSzTx/>
              <a:buFontTx/>
              <a:buNone/>
              <a:defRPr sz="10400" b="1"/>
            </a:lvl3pPr>
            <a:lvl4pPr marL="0" indent="5994346">
              <a:spcBef>
                <a:spcPts val="2400"/>
              </a:spcBef>
              <a:buSzTx/>
              <a:buFontTx/>
              <a:buNone/>
              <a:defRPr sz="10400" b="1"/>
            </a:lvl4pPr>
            <a:lvl5pPr marL="0" indent="7992464">
              <a:spcBef>
                <a:spcPts val="2400"/>
              </a:spcBef>
              <a:buSzTx/>
              <a:buFontTx/>
              <a:buNone/>
              <a:defRPr sz="10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21367121" y="6959179"/>
            <a:ext cx="18592166" cy="2900255"/>
          </a:xfrm>
          <a:prstGeom prst="rect">
            <a:avLst/>
          </a:prstGeom>
        </p:spPr>
        <p:txBody>
          <a:bodyPr anchor="b"/>
          <a:lstStyle/>
          <a:p>
            <a:pPr marL="0" indent="0">
              <a:spcBef>
                <a:spcPts val="2400"/>
              </a:spcBef>
              <a:buSzTx/>
              <a:buFontTx/>
              <a:buNone/>
              <a:defRPr sz="10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2103128" y="1237826"/>
            <a:ext cx="13838241" cy="5267961"/>
          </a:xfrm>
          <a:prstGeom prst="rect">
            <a:avLst/>
          </a:prstGeom>
        </p:spPr>
        <p:txBody>
          <a:bodyPr anchor="b"/>
          <a:lstStyle>
            <a:lvl1pPr algn="l">
              <a:defRPr sz="8700" b="1"/>
            </a:lvl1pPr>
          </a:lstStyle>
          <a:p>
            <a:r>
              <a:t>Title Text</a:t>
            </a:r>
          </a:p>
        </p:txBody>
      </p:sp>
      <p:sp>
        <p:nvSpPr>
          <p:cNvPr id="73" name="Body Level One…"/>
          <p:cNvSpPr txBox="1">
            <a:spLocks noGrp="1"/>
          </p:cNvSpPr>
          <p:nvPr>
            <p:ph type="body" idx="1"/>
          </p:nvPr>
        </p:nvSpPr>
        <p:spPr>
          <a:xfrm>
            <a:off x="16445230" y="1237834"/>
            <a:ext cx="23514051" cy="2653411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half" idx="13"/>
          </p:nvPr>
        </p:nvSpPr>
        <p:spPr>
          <a:xfrm>
            <a:off x="2103128" y="6505794"/>
            <a:ext cx="13838241" cy="21266154"/>
          </a:xfrm>
          <a:prstGeom prst="rect">
            <a:avLst/>
          </a:prstGeom>
        </p:spPr>
        <p:txBody>
          <a:bodyPr/>
          <a:lstStyle/>
          <a:p>
            <a:pPr marL="0" indent="0">
              <a:spcBef>
                <a:spcPts val="1400"/>
              </a:spcBef>
              <a:buSzTx/>
              <a:buFontTx/>
              <a:buNone/>
              <a:defRPr sz="61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244524" y="21762719"/>
            <a:ext cx="25237441" cy="2569214"/>
          </a:xfrm>
          <a:prstGeom prst="rect">
            <a:avLst/>
          </a:prstGeom>
        </p:spPr>
        <p:txBody>
          <a:bodyPr anchor="b"/>
          <a:lstStyle>
            <a:lvl1pPr algn="l">
              <a:defRPr sz="8700" b="1"/>
            </a:lvl1pPr>
          </a:lstStyle>
          <a:p>
            <a:r>
              <a:t>Title Text</a:t>
            </a:r>
          </a:p>
        </p:txBody>
      </p:sp>
      <p:sp>
        <p:nvSpPr>
          <p:cNvPr id="83" name="Picture Placeholder 2"/>
          <p:cNvSpPr>
            <a:spLocks noGrp="1"/>
          </p:cNvSpPr>
          <p:nvPr>
            <p:ph type="pic" sz="half" idx="13"/>
          </p:nvPr>
        </p:nvSpPr>
        <p:spPr>
          <a:xfrm>
            <a:off x="8244524" y="2777912"/>
            <a:ext cx="25237441" cy="18653762"/>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244524" y="24331933"/>
            <a:ext cx="25237441" cy="3648708"/>
          </a:xfrm>
          <a:prstGeom prst="rect">
            <a:avLst/>
          </a:prstGeom>
        </p:spPr>
        <p:txBody>
          <a:bodyPr/>
          <a:lstStyle>
            <a:lvl1pPr marL="0" indent="0">
              <a:spcBef>
                <a:spcPts val="1400"/>
              </a:spcBef>
              <a:buSzTx/>
              <a:buFontTx/>
              <a:buNone/>
              <a:defRPr sz="6100"/>
            </a:lvl1pPr>
            <a:lvl2pPr marL="0" indent="1998114">
              <a:spcBef>
                <a:spcPts val="1400"/>
              </a:spcBef>
              <a:buSzTx/>
              <a:buFontTx/>
              <a:buNone/>
              <a:defRPr sz="6100"/>
            </a:lvl2pPr>
            <a:lvl3pPr marL="0" indent="3996232">
              <a:spcBef>
                <a:spcPts val="1400"/>
              </a:spcBef>
              <a:buSzTx/>
              <a:buFontTx/>
              <a:buNone/>
              <a:defRPr sz="6100"/>
            </a:lvl3pPr>
            <a:lvl4pPr marL="0" indent="5994346">
              <a:spcBef>
                <a:spcPts val="1400"/>
              </a:spcBef>
              <a:buSzTx/>
              <a:buFontTx/>
              <a:buNone/>
              <a:defRPr sz="6100"/>
            </a:lvl4pPr>
            <a:lvl5pPr marL="0" indent="7992464">
              <a:spcBef>
                <a:spcPts val="1400"/>
              </a:spcBef>
              <a:buSzTx/>
              <a:buFontTx/>
              <a:buNone/>
              <a:defRPr sz="61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103120" y="1245026"/>
            <a:ext cx="37856161" cy="518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35071" tIns="235071" rIns="235071" bIns="235071" anchor="ctr">
            <a:normAutofit/>
          </a:bodyPr>
          <a:lstStyle/>
          <a:p>
            <a:r>
              <a:t>Title Text</a:t>
            </a:r>
          </a:p>
        </p:txBody>
      </p:sp>
      <p:sp>
        <p:nvSpPr>
          <p:cNvPr id="3" name="Body Level One…"/>
          <p:cNvSpPr txBox="1">
            <a:spLocks noGrp="1"/>
          </p:cNvSpPr>
          <p:nvPr>
            <p:ph type="body" idx="1"/>
          </p:nvPr>
        </p:nvSpPr>
        <p:spPr>
          <a:xfrm>
            <a:off x="2103120" y="7254247"/>
            <a:ext cx="37856161" cy="20517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35071" tIns="235071" rIns="235071" bIns="235071">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38783791" y="29020654"/>
            <a:ext cx="1175491" cy="1244845"/>
          </a:xfrm>
          <a:prstGeom prst="rect">
            <a:avLst/>
          </a:prstGeom>
          <a:ln w="12700">
            <a:miter lim="400000"/>
          </a:ln>
        </p:spPr>
        <p:txBody>
          <a:bodyPr wrap="none" lIns="235071" tIns="235071" rIns="235071" bIns="235071" anchor="ctr">
            <a:spAutoFit/>
          </a:bodyPr>
          <a:lstStyle>
            <a:lvl1pPr algn="r">
              <a:defRPr sz="5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1pPr>
      <a:lvl2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2pPr>
      <a:lvl3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3pPr>
      <a:lvl4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4pPr>
      <a:lvl5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5pPr>
      <a:lvl6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6pPr>
      <a:lvl7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7pPr>
      <a:lvl8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8pPr>
      <a:lvl9pPr marL="0" marR="0" indent="0" algn="ctr" defTabSz="1998114" rtl="0" latinLnBrk="0">
        <a:lnSpc>
          <a:spcPct val="100000"/>
        </a:lnSpc>
        <a:spcBef>
          <a:spcPts val="0"/>
        </a:spcBef>
        <a:spcAft>
          <a:spcPts val="0"/>
        </a:spcAft>
        <a:buClrTx/>
        <a:buSzTx/>
        <a:buFontTx/>
        <a:buNone/>
        <a:tabLst/>
        <a:defRPr sz="19200" b="0" i="0" u="none" strike="noStrike" cap="none" spc="0" baseline="0">
          <a:ln>
            <a:noFill/>
          </a:ln>
          <a:solidFill>
            <a:srgbClr val="000000"/>
          </a:solidFill>
          <a:uFillTx/>
          <a:latin typeface="+mj-lt"/>
          <a:ea typeface="+mj-ea"/>
          <a:cs typeface="+mj-cs"/>
          <a:sym typeface="Calibri"/>
        </a:defRPr>
      </a:lvl9pPr>
    </p:titleStyle>
    <p:bodyStyle>
      <a:lvl1pPr marL="1498587" marR="0" indent="-149858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1pPr>
      <a:lvl2pPr marL="3431191" marR="0" indent="-1433072"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2pPr>
      <a:lvl3pPr marL="5341116" marR="0" indent="-1344884"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3pPr>
      <a:lvl4pPr marL="7602029" marR="0" indent="-160767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4pPr>
      <a:lvl5pPr marL="9600142" marR="0" indent="-160767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5pPr>
      <a:lvl6pPr marL="11598257" marR="0" indent="-160767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6pPr>
      <a:lvl7pPr marL="13596374" marR="0" indent="-160767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7pPr>
      <a:lvl8pPr marL="15594488" marR="0" indent="-160767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8pPr>
      <a:lvl9pPr marL="17592603" marR="0" indent="-1607677" algn="l" defTabSz="1998114" rtl="0" latinLnBrk="0">
        <a:lnSpc>
          <a:spcPct val="100000"/>
        </a:lnSpc>
        <a:spcBef>
          <a:spcPts val="3300"/>
        </a:spcBef>
        <a:spcAft>
          <a:spcPts val="0"/>
        </a:spcAft>
        <a:buClrTx/>
        <a:buSzPct val="100000"/>
        <a:buFont typeface="Arial"/>
        <a:buChar char="•"/>
        <a:tabLst/>
        <a:defRPr sz="14000" b="0" i="0" u="none" strike="noStrike" cap="none" spc="0" baseline="0">
          <a:ln>
            <a:noFill/>
          </a:ln>
          <a:solidFill>
            <a:srgbClr val="000000"/>
          </a:solidFill>
          <a:uFillTx/>
          <a:latin typeface="+mj-lt"/>
          <a:ea typeface="+mj-ea"/>
          <a:cs typeface="+mj-cs"/>
          <a:sym typeface="Calibri"/>
        </a:defRPr>
      </a:lvl9pPr>
    </p:bodyStyle>
    <p:otherStyle>
      <a:lvl1pPr marL="0" marR="0" indent="0"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1pPr>
      <a:lvl2pPr marL="0" marR="0" indent="2089322"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2pPr>
      <a:lvl3pPr marL="0" marR="0" indent="4178648"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3pPr>
      <a:lvl4pPr marL="0" marR="0" indent="6267970"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4pPr>
      <a:lvl5pPr marL="0" marR="0" indent="8357297"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5pPr>
      <a:lvl6pPr marL="0" marR="0" indent="10446619"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6pPr>
      <a:lvl7pPr marL="0" marR="0" indent="12535945"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7pPr>
      <a:lvl8pPr marL="0" marR="0" indent="14625268"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8pPr>
      <a:lvl9pPr marL="0" marR="0" indent="16714590" algn="r" defTabSz="2089322" rtl="0" latinLnBrk="0">
        <a:lnSpc>
          <a:spcPct val="100000"/>
        </a:lnSpc>
        <a:spcBef>
          <a:spcPts val="0"/>
        </a:spcBef>
        <a:spcAft>
          <a:spcPts val="0"/>
        </a:spcAft>
        <a:buClrTx/>
        <a:buSzTx/>
        <a:buFontTx/>
        <a:buNone/>
        <a:tabLst/>
        <a:defRPr sz="5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01" descr="Picture 101"/>
          <p:cNvPicPr>
            <a:picLocks noChangeAspect="1"/>
          </p:cNvPicPr>
          <p:nvPr/>
        </p:nvPicPr>
        <p:blipFill rotWithShape="1">
          <a:blip r:embed="rId3">
            <a:extLst/>
          </a:blip>
          <a:srcRect t="8244" r="18697" b="2174"/>
          <a:stretch/>
        </p:blipFill>
        <p:spPr>
          <a:xfrm>
            <a:off x="2737463" y="17496670"/>
            <a:ext cx="7926694" cy="4934927"/>
          </a:xfrm>
          <a:prstGeom prst="rect">
            <a:avLst/>
          </a:prstGeom>
          <a:ln w="12700">
            <a:miter lim="400000"/>
          </a:ln>
        </p:spPr>
      </p:pic>
      <p:sp>
        <p:nvSpPr>
          <p:cNvPr id="77" name="Rectangle 19">
            <a:extLst>
              <a:ext uri="{FF2B5EF4-FFF2-40B4-BE49-F238E27FC236}">
                <a16:creationId xmlns:a16="http://schemas.microsoft.com/office/drawing/2014/main" id="{1A48CA13-3576-E04A-AC2A-1D5322D9CD6B}"/>
              </a:ext>
            </a:extLst>
          </p:cNvPr>
          <p:cNvSpPr/>
          <p:nvPr/>
        </p:nvSpPr>
        <p:spPr>
          <a:xfrm>
            <a:off x="13292326" y="5814302"/>
            <a:ext cx="26972467" cy="1008000"/>
          </a:xfrm>
          <a:prstGeom prst="rect">
            <a:avLst/>
          </a:prstGeom>
          <a:solidFill>
            <a:srgbClr val="77933C"/>
          </a:solidFill>
          <a:ln w="9525" cap="flat">
            <a:solidFill>
              <a:srgbClr val="77933C"/>
            </a:solidFill>
            <a:prstDash val="solid"/>
            <a:round/>
          </a:ln>
          <a:effectLst/>
        </p:spPr>
        <p:txBody>
          <a:bodyPr wrap="square" lIns="45719" tIns="45719" rIns="45719" bIns="45719" numCol="1" anchor="ctr">
            <a:noAutofit/>
          </a:bodyPr>
          <a:lstStyle/>
          <a:p>
            <a:pPr algn="ctr">
              <a:defRPr sz="7000">
                <a:solidFill>
                  <a:srgbClr val="FFFFFF"/>
                </a:solidFill>
              </a:defRPr>
            </a:pPr>
            <a:endParaRPr dirty="0"/>
          </a:p>
        </p:txBody>
      </p:sp>
      <p:pic>
        <p:nvPicPr>
          <p:cNvPr id="4" name="Picture 3">
            <a:extLst>
              <a:ext uri="{FF2B5EF4-FFF2-40B4-BE49-F238E27FC236}">
                <a16:creationId xmlns:a16="http://schemas.microsoft.com/office/drawing/2014/main" id="{E0FB9B50-5B34-9A45-B085-B6CD12224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7093" y="17258783"/>
            <a:ext cx="7993042" cy="7944664"/>
          </a:xfrm>
          <a:prstGeom prst="rect">
            <a:avLst/>
          </a:prstGeom>
        </p:spPr>
      </p:pic>
      <p:sp>
        <p:nvSpPr>
          <p:cNvPr id="94" name="Rectangle 1"/>
          <p:cNvSpPr/>
          <p:nvPr/>
        </p:nvSpPr>
        <p:spPr>
          <a:xfrm>
            <a:off x="1401029" y="893557"/>
            <a:ext cx="39462080" cy="29930410"/>
          </a:xfrm>
          <a:prstGeom prst="rect">
            <a:avLst/>
          </a:prstGeom>
          <a:ln w="57150">
            <a:solidFill>
              <a:srgbClr val="77933C"/>
            </a:solidFill>
          </a:ln>
          <a:effectLst>
            <a:outerShdw blurRad="38100" dist="23000" dir="5400000" rotWithShape="0">
              <a:srgbClr val="000000">
                <a:alpha val="35000"/>
              </a:srgbClr>
            </a:outerShdw>
          </a:effectLst>
        </p:spPr>
        <p:txBody>
          <a:bodyPr lIns="45719" rIns="45719" anchor="ctr"/>
          <a:lstStyle/>
          <a:p>
            <a:pPr algn="ctr">
              <a:defRPr sz="7000">
                <a:ln w="57149">
                  <a:solidFill>
                    <a:srgbClr val="000000"/>
                  </a:solidFill>
                </a:ln>
                <a:solidFill>
                  <a:srgbClr val="FFFFFF"/>
                </a:solidFill>
              </a:defRPr>
            </a:pPr>
            <a:endParaRPr/>
          </a:p>
        </p:txBody>
      </p:sp>
      <p:sp>
        <p:nvSpPr>
          <p:cNvPr id="95" name="Straight Connector 2"/>
          <p:cNvSpPr/>
          <p:nvPr/>
        </p:nvSpPr>
        <p:spPr>
          <a:xfrm>
            <a:off x="3459670" y="5250245"/>
            <a:ext cx="34983733" cy="1"/>
          </a:xfrm>
          <a:prstGeom prst="line">
            <a:avLst/>
          </a:prstGeom>
          <a:ln w="57150">
            <a:solidFill>
              <a:srgbClr val="77933C"/>
            </a:solidFill>
          </a:ln>
          <a:effectLst>
            <a:outerShdw blurRad="38100" dist="20000" dir="5400000" rotWithShape="0">
              <a:srgbClr val="000000">
                <a:alpha val="38000"/>
              </a:srgbClr>
            </a:outerShdw>
          </a:effectLst>
        </p:spPr>
        <p:txBody>
          <a:bodyPr lIns="45719" rIns="45719"/>
          <a:lstStyle/>
          <a:p>
            <a:endParaRPr/>
          </a:p>
        </p:txBody>
      </p:sp>
      <p:sp>
        <p:nvSpPr>
          <p:cNvPr id="96" name="TextBox 3"/>
          <p:cNvSpPr txBox="1"/>
          <p:nvPr/>
        </p:nvSpPr>
        <p:spPr>
          <a:xfrm>
            <a:off x="3388421" y="1060101"/>
            <a:ext cx="34983732" cy="2186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8500">
                <a:latin typeface="Century Gothic"/>
                <a:ea typeface="Century Gothic"/>
                <a:cs typeface="Century Gothic"/>
                <a:sym typeface="Century Gothic"/>
              </a:defRPr>
            </a:pPr>
            <a:r>
              <a:t>Many More Happy Returns! - Life Expectancy and You</a:t>
            </a:r>
          </a:p>
          <a:p>
            <a:pPr algn="ctr">
              <a:defRPr sz="5000">
                <a:latin typeface="Century Gothic"/>
                <a:ea typeface="Century Gothic"/>
                <a:cs typeface="Century Gothic"/>
                <a:sym typeface="Century Gothic"/>
              </a:defRPr>
            </a:pPr>
            <a:r>
              <a:t>CS5346 Group Project</a:t>
            </a:r>
          </a:p>
        </p:txBody>
      </p:sp>
      <p:sp>
        <p:nvSpPr>
          <p:cNvPr id="97" name="TextBox 4"/>
          <p:cNvSpPr txBox="1"/>
          <p:nvPr/>
        </p:nvSpPr>
        <p:spPr>
          <a:xfrm>
            <a:off x="3459669" y="3785732"/>
            <a:ext cx="34983732" cy="1297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800">
                <a:solidFill>
                  <a:srgbClr val="404040"/>
                </a:solidFill>
                <a:latin typeface="Century Gothic"/>
                <a:ea typeface="Century Gothic"/>
                <a:cs typeface="Century Gothic"/>
                <a:sym typeface="Century Gothic"/>
              </a:defRPr>
            </a:pPr>
            <a:r>
              <a:rPr dirty="0"/>
              <a:t>Smitha </a:t>
            </a:r>
            <a:r>
              <a:rPr dirty="0" err="1"/>
              <a:t>Sheshadri</a:t>
            </a:r>
            <a:r>
              <a:rPr dirty="0"/>
              <a:t> (A0191374B), Bastian </a:t>
            </a:r>
            <a:r>
              <a:rPr lang="en-US" dirty="0"/>
              <a:t>Morath</a:t>
            </a:r>
            <a:r>
              <a:rPr dirty="0"/>
              <a:t> (A0195628N),</a:t>
            </a:r>
          </a:p>
          <a:p>
            <a:pPr algn="ctr">
              <a:defRPr sz="3800">
                <a:solidFill>
                  <a:srgbClr val="404040"/>
                </a:solidFill>
                <a:latin typeface="Century Gothic"/>
                <a:ea typeface="Century Gothic"/>
                <a:cs typeface="Century Gothic"/>
                <a:sym typeface="Century Gothic"/>
              </a:defRPr>
            </a:pPr>
            <a:r>
              <a:rPr dirty="0"/>
              <a:t>Muhammad </a:t>
            </a:r>
            <a:r>
              <a:rPr dirty="0" err="1"/>
              <a:t>Huzaifah</a:t>
            </a:r>
            <a:r>
              <a:rPr dirty="0"/>
              <a:t> bin Md </a:t>
            </a:r>
            <a:r>
              <a:rPr dirty="0" err="1"/>
              <a:t>Shahrin</a:t>
            </a:r>
            <a:r>
              <a:rPr dirty="0"/>
              <a:t> (A0154660H), </a:t>
            </a:r>
            <a:r>
              <a:rPr dirty="0" err="1"/>
              <a:t>Debjyoti</a:t>
            </a:r>
            <a:r>
              <a:rPr dirty="0"/>
              <a:t> Ghosh (A0154690B</a:t>
            </a:r>
            <a:r>
              <a:rPr sz="4000" dirty="0"/>
              <a:t>)</a:t>
            </a:r>
          </a:p>
        </p:txBody>
      </p:sp>
      <p:grpSp>
        <p:nvGrpSpPr>
          <p:cNvPr id="102" name="Group 16"/>
          <p:cNvGrpSpPr/>
          <p:nvPr/>
        </p:nvGrpSpPr>
        <p:grpSpPr>
          <a:xfrm>
            <a:off x="1790882" y="5797312"/>
            <a:ext cx="11067869" cy="10245866"/>
            <a:chOff x="-1" y="-28902"/>
            <a:chExt cx="10465611" cy="10245866"/>
          </a:xfrm>
        </p:grpSpPr>
        <p:grpSp>
          <p:nvGrpSpPr>
            <p:cNvPr id="100" name="Group 17"/>
            <p:cNvGrpSpPr/>
            <p:nvPr/>
          </p:nvGrpSpPr>
          <p:grpSpPr>
            <a:xfrm>
              <a:off x="-1" y="-28902"/>
              <a:ext cx="10465611" cy="1008000"/>
              <a:chOff x="-1" y="-28902"/>
              <a:chExt cx="10465610" cy="1007999"/>
            </a:xfrm>
          </p:grpSpPr>
          <p:sp>
            <p:nvSpPr>
              <p:cNvPr id="98" name="Rectangle 19"/>
              <p:cNvSpPr/>
              <p:nvPr/>
            </p:nvSpPr>
            <p:spPr>
              <a:xfrm>
                <a:off x="-1" y="-28902"/>
                <a:ext cx="10465610" cy="1007999"/>
              </a:xfrm>
              <a:prstGeom prst="rect">
                <a:avLst/>
              </a:prstGeom>
              <a:solidFill>
                <a:srgbClr val="77933C"/>
              </a:solidFill>
              <a:ln w="9525" cap="flat">
                <a:solidFill>
                  <a:srgbClr val="77933C"/>
                </a:solidFill>
                <a:prstDash val="solid"/>
                <a:round/>
              </a:ln>
              <a:effectLst/>
            </p:spPr>
            <p:txBody>
              <a:bodyPr wrap="square" lIns="45719" tIns="45719" rIns="45719" bIns="45719" numCol="1" anchor="ctr">
                <a:noAutofit/>
              </a:bodyPr>
              <a:lstStyle/>
              <a:p>
                <a:pPr algn="ctr">
                  <a:defRPr sz="7000">
                    <a:solidFill>
                      <a:srgbClr val="FFFFFF"/>
                    </a:solidFill>
                  </a:defRPr>
                </a:pPr>
                <a:endParaRPr dirty="0"/>
              </a:p>
            </p:txBody>
          </p:sp>
          <p:sp>
            <p:nvSpPr>
              <p:cNvPr id="99" name="TextBox 20"/>
              <p:cNvSpPr txBox="1"/>
              <p:nvPr/>
            </p:nvSpPr>
            <p:spPr>
              <a:xfrm>
                <a:off x="870818" y="40692"/>
                <a:ext cx="8851840" cy="878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100" b="1">
                    <a:solidFill>
                      <a:srgbClr val="EBF1DE"/>
                    </a:solidFill>
                    <a:latin typeface="Century Gothic"/>
                    <a:ea typeface="Century Gothic"/>
                    <a:cs typeface="Century Gothic"/>
                    <a:sym typeface="Century Gothic"/>
                  </a:defRPr>
                </a:lvl1pPr>
              </a:lstStyle>
              <a:p>
                <a:r>
                  <a:rPr dirty="0"/>
                  <a:t>Introduction</a:t>
                </a:r>
              </a:p>
            </p:txBody>
          </p:sp>
        </p:grpSp>
        <p:sp>
          <p:nvSpPr>
            <p:cNvPr id="101" name="TextBox 18"/>
            <p:cNvSpPr txBox="1"/>
            <p:nvPr/>
          </p:nvSpPr>
          <p:spPr>
            <a:xfrm>
              <a:off x="72054" y="1193727"/>
              <a:ext cx="10329603" cy="9023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just">
                <a:lnSpc>
                  <a:spcPct val="150000"/>
                </a:lnSpc>
                <a:defRPr sz="3200">
                  <a:latin typeface="Avenir Book"/>
                  <a:ea typeface="Avenir Book"/>
                  <a:cs typeface="Avenir Book"/>
                  <a:sym typeface="Avenir Book"/>
                </a:defRPr>
              </a:pPr>
              <a:r>
                <a:rPr lang="en-US" sz="3000" dirty="0">
                  <a:latin typeface="Avenir Roman" panose="02000503020000020003"/>
                </a:rPr>
                <a:t>Life Expectancy (LE) </a:t>
              </a:r>
              <a:r>
                <a:rPr lang="en-SG" sz="3000" dirty="0">
                  <a:latin typeface="Avenir Roman" panose="02000503020000020003"/>
                </a:rPr>
                <a:t>is defined by the World Health Organisation as the average number of years that a </a:t>
              </a:r>
              <a:r>
                <a:rPr lang="en-SG" sz="3000" dirty="0" err="1">
                  <a:latin typeface="Avenir Roman" panose="02000503020000020003"/>
                </a:rPr>
                <a:t>newborn</a:t>
              </a:r>
              <a:r>
                <a:rPr lang="en-SG" sz="3000" dirty="0">
                  <a:latin typeface="Avenir Roman" panose="02000503020000020003"/>
                </a:rPr>
                <a:t> is expected to live if current mortality rates continue to apply </a:t>
              </a:r>
              <a:r>
                <a:rPr lang="en-US" sz="3000" dirty="0">
                  <a:latin typeface="Avenir Roman" panose="02000503020000020003"/>
                </a:rPr>
                <a:t>[1]. LE is a key determinant of a populations’ health and is of interest to policymakers and practitioners alike. Several researches and public-health organizations have linked a number of factors to be governing LE. Among the many factors, we choose four representing daily ‘lifestyle’ that can directly impact the man on the street - Obesity, Smoking and Substance Abuse, Food Habits, and Employment. With diverse visualizations, we explore global trends in how these factors regulate or are otherwise impacted by LE. The data distills awareness on healthier living and current social trends, that in turn creates scope for contemplation about  an increased vitality across the globe.</a:t>
              </a:r>
              <a:endParaRPr lang="en-SG" sz="3000" dirty="0">
                <a:solidFill>
                  <a:srgbClr val="FF0000"/>
                </a:solidFill>
                <a:latin typeface="Avenir Roman" panose="02000503020000020003"/>
              </a:endParaRPr>
            </a:p>
          </p:txBody>
        </p:sp>
      </p:grpSp>
      <p:sp>
        <p:nvSpPr>
          <p:cNvPr id="104" name="TextBox 48"/>
          <p:cNvSpPr txBox="1"/>
          <p:nvPr/>
        </p:nvSpPr>
        <p:spPr>
          <a:xfrm>
            <a:off x="14298363" y="5867103"/>
            <a:ext cx="24909280" cy="9348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100" b="1">
                <a:solidFill>
                  <a:srgbClr val="EBF1DE"/>
                </a:solidFill>
                <a:latin typeface="Century Gothic"/>
                <a:ea typeface="Century Gothic"/>
                <a:cs typeface="Century Gothic"/>
                <a:sym typeface="Century Gothic"/>
              </a:defRPr>
            </a:lvl1pPr>
          </a:lstStyle>
          <a:p>
            <a:r>
              <a:rPr dirty="0"/>
              <a:t>Global Trends in Life Expectancy</a:t>
            </a:r>
          </a:p>
        </p:txBody>
      </p:sp>
      <p:sp>
        <p:nvSpPr>
          <p:cNvPr id="106" name="TextBox 64"/>
          <p:cNvSpPr txBox="1"/>
          <p:nvPr/>
        </p:nvSpPr>
        <p:spPr>
          <a:xfrm>
            <a:off x="16433873" y="13647982"/>
            <a:ext cx="3012625"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i="1"/>
            </a:lvl1pPr>
          </a:lstStyle>
          <a:p>
            <a:r>
              <a:rPr dirty="0"/>
              <a:t>Fig 1a: LE in 1950</a:t>
            </a:r>
          </a:p>
        </p:txBody>
      </p:sp>
      <p:sp>
        <p:nvSpPr>
          <p:cNvPr id="107" name="TextBox 74"/>
          <p:cNvSpPr txBox="1"/>
          <p:nvPr/>
        </p:nvSpPr>
        <p:spPr>
          <a:xfrm>
            <a:off x="13958489" y="14332541"/>
            <a:ext cx="24530246" cy="1717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20000"/>
              </a:lnSpc>
              <a:defRPr sz="3200">
                <a:latin typeface="Avenir Book"/>
                <a:ea typeface="Avenir Book"/>
                <a:cs typeface="Avenir Book"/>
                <a:sym typeface="Avenir Book"/>
              </a:defRPr>
            </a:lvl1pPr>
          </a:lstStyle>
          <a:p>
            <a:pPr algn="just"/>
            <a:r>
              <a:rPr sz="3000" dirty="0">
                <a:latin typeface="+mj-ea"/>
                <a:ea typeface="+mj-ea"/>
              </a:rPr>
              <a:t>The world has seen a large increase in LE in the past 70 years, especially in developing Asia, Africa and South America, although Africa still lags behind the world average. Nevertheless there is significant variation between countries within regions as Japan, Singapore</a:t>
            </a:r>
            <a:r>
              <a:rPr lang="en-SG" sz="3000" dirty="0">
                <a:latin typeface="+mj-ea"/>
                <a:ea typeface="+mj-ea"/>
              </a:rPr>
              <a:t>,</a:t>
            </a:r>
            <a:r>
              <a:rPr sz="3000" dirty="0">
                <a:latin typeface="+mj-ea"/>
                <a:ea typeface="+mj-ea"/>
              </a:rPr>
              <a:t> and Hong Kong were all ranked in the global top 5 in 2017</a:t>
            </a:r>
            <a:r>
              <a:rPr lang="en-SG" sz="3000" dirty="0">
                <a:latin typeface="+mj-ea"/>
                <a:ea typeface="+mj-ea"/>
              </a:rPr>
              <a:t> while countries like Afghanistan were at the other extreme</a:t>
            </a:r>
            <a:r>
              <a:rPr sz="3000" dirty="0">
                <a:latin typeface="+mj-ea"/>
                <a:ea typeface="+mj-ea"/>
              </a:rPr>
              <a:t>.</a:t>
            </a:r>
          </a:p>
        </p:txBody>
      </p:sp>
      <p:grpSp>
        <p:nvGrpSpPr>
          <p:cNvPr id="110" name="Group 52"/>
          <p:cNvGrpSpPr/>
          <p:nvPr/>
        </p:nvGrpSpPr>
        <p:grpSpPr>
          <a:xfrm>
            <a:off x="11835019" y="16315450"/>
            <a:ext cx="9253329" cy="1008000"/>
            <a:chOff x="-1" y="0"/>
            <a:chExt cx="9253326" cy="1007999"/>
          </a:xfrm>
        </p:grpSpPr>
        <p:sp>
          <p:nvSpPr>
            <p:cNvPr id="108" name="Rectangle 54"/>
            <p:cNvSpPr/>
            <p:nvPr/>
          </p:nvSpPr>
          <p:spPr>
            <a:xfrm>
              <a:off x="-1" y="0"/>
              <a:ext cx="9253326" cy="1007999"/>
            </a:xfrm>
            <a:prstGeom prst="rect">
              <a:avLst/>
            </a:prstGeom>
            <a:solidFill>
              <a:srgbClr val="77933C"/>
            </a:solidFill>
            <a:ln w="9525" cap="flat">
              <a:solidFill>
                <a:srgbClr val="77933C"/>
              </a:solidFill>
              <a:prstDash val="solid"/>
              <a:round/>
            </a:ln>
            <a:effectLst/>
          </p:spPr>
          <p:txBody>
            <a:bodyPr wrap="square" lIns="45719" tIns="45719" rIns="45719" bIns="45719" numCol="1" anchor="ctr">
              <a:noAutofit/>
            </a:bodyPr>
            <a:lstStyle/>
            <a:p>
              <a:pPr algn="ctr">
                <a:defRPr sz="7000">
                  <a:solidFill>
                    <a:srgbClr val="FFFFFF"/>
                  </a:solidFill>
                </a:defRPr>
              </a:pPr>
              <a:endParaRPr dirty="0"/>
            </a:p>
          </p:txBody>
        </p:sp>
        <p:sp>
          <p:nvSpPr>
            <p:cNvPr id="109" name="TextBox 55"/>
            <p:cNvSpPr txBox="1"/>
            <p:nvPr/>
          </p:nvSpPr>
          <p:spPr>
            <a:xfrm>
              <a:off x="349845" y="76611"/>
              <a:ext cx="8461919" cy="878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100" b="1">
                  <a:solidFill>
                    <a:srgbClr val="EBF1DE"/>
                  </a:solidFill>
                  <a:latin typeface="Century Gothic"/>
                  <a:ea typeface="Century Gothic"/>
                  <a:cs typeface="Century Gothic"/>
                  <a:sym typeface="Century Gothic"/>
                </a:defRPr>
              </a:lvl1pPr>
            </a:lstStyle>
            <a:p>
              <a:r>
                <a:rPr dirty="0"/>
                <a:t>Vices</a:t>
              </a:r>
            </a:p>
          </p:txBody>
        </p:sp>
      </p:grpSp>
      <p:sp>
        <p:nvSpPr>
          <p:cNvPr id="114" name="TextBox 108"/>
          <p:cNvSpPr txBox="1"/>
          <p:nvPr/>
        </p:nvSpPr>
        <p:spPr>
          <a:xfrm>
            <a:off x="31339912" y="28805824"/>
            <a:ext cx="8924881" cy="492440"/>
          </a:xfrm>
          <a:prstGeom prst="rect">
            <a:avLst/>
          </a:prstGeom>
          <a:solidFill>
            <a:schemeClr val="accent3">
              <a:lumMod val="60000"/>
              <a:lumOff val="40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100" b="1">
                <a:solidFill>
                  <a:srgbClr val="EBF1DE"/>
                </a:solidFill>
                <a:latin typeface="Century Gothic"/>
                <a:ea typeface="Century Gothic"/>
                <a:cs typeface="Century Gothic"/>
                <a:sym typeface="Century Gothic"/>
              </a:defRPr>
            </a:lvl1pPr>
          </a:lstStyle>
          <a:p>
            <a:r>
              <a:rPr lang="en-SG" sz="2600" dirty="0">
                <a:solidFill>
                  <a:schemeClr val="accent3">
                    <a:lumMod val="50000"/>
                  </a:schemeClr>
                </a:solidFill>
              </a:rPr>
              <a:t>References</a:t>
            </a:r>
            <a:endParaRPr sz="2600" dirty="0">
              <a:solidFill>
                <a:schemeClr val="accent3">
                  <a:lumMod val="50000"/>
                </a:schemeClr>
              </a:solidFill>
            </a:endParaRPr>
          </a:p>
        </p:txBody>
      </p:sp>
      <p:pic>
        <p:nvPicPr>
          <p:cNvPr id="116" name="Picture 6" descr="Picture 6"/>
          <p:cNvPicPr>
            <a:picLocks noChangeAspect="1"/>
          </p:cNvPicPr>
          <p:nvPr/>
        </p:nvPicPr>
        <p:blipFill>
          <a:blip r:embed="rId5">
            <a:extLst/>
          </a:blip>
          <a:stretch>
            <a:fillRect/>
          </a:stretch>
        </p:blipFill>
        <p:spPr>
          <a:xfrm>
            <a:off x="13209601" y="7404176"/>
            <a:ext cx="9461170" cy="6233439"/>
          </a:xfrm>
          <a:prstGeom prst="rect">
            <a:avLst/>
          </a:prstGeom>
          <a:ln w="12700">
            <a:miter lim="400000"/>
          </a:ln>
        </p:spPr>
      </p:pic>
      <p:pic>
        <p:nvPicPr>
          <p:cNvPr id="117" name="Picture 8" descr="Picture 8"/>
          <p:cNvPicPr>
            <a:picLocks noChangeAspect="1"/>
          </p:cNvPicPr>
          <p:nvPr/>
        </p:nvPicPr>
        <p:blipFill>
          <a:blip r:embed="rId6">
            <a:extLst/>
          </a:blip>
          <a:stretch>
            <a:fillRect/>
          </a:stretch>
        </p:blipFill>
        <p:spPr>
          <a:xfrm>
            <a:off x="30915790" y="7443542"/>
            <a:ext cx="9452635" cy="6235200"/>
          </a:xfrm>
          <a:prstGeom prst="rect">
            <a:avLst/>
          </a:prstGeom>
          <a:ln w="12700">
            <a:miter lim="400000"/>
          </a:ln>
        </p:spPr>
      </p:pic>
      <p:pic>
        <p:nvPicPr>
          <p:cNvPr id="118" name="Picture 10" descr="Picture 10"/>
          <p:cNvPicPr>
            <a:picLocks noChangeAspect="1"/>
          </p:cNvPicPr>
          <p:nvPr/>
        </p:nvPicPr>
        <p:blipFill>
          <a:blip r:embed="rId7">
            <a:extLst/>
          </a:blip>
          <a:stretch>
            <a:fillRect/>
          </a:stretch>
        </p:blipFill>
        <p:spPr>
          <a:xfrm>
            <a:off x="19648076" y="12922237"/>
            <a:ext cx="2219636" cy="590633"/>
          </a:xfrm>
          <a:prstGeom prst="rect">
            <a:avLst/>
          </a:prstGeom>
          <a:ln w="12700">
            <a:miter lim="400000"/>
          </a:ln>
        </p:spPr>
      </p:pic>
      <p:pic>
        <p:nvPicPr>
          <p:cNvPr id="119" name="Picture 56" descr="Picture 56"/>
          <p:cNvPicPr>
            <a:picLocks noChangeAspect="1"/>
          </p:cNvPicPr>
          <p:nvPr/>
        </p:nvPicPr>
        <p:blipFill>
          <a:blip r:embed="rId7">
            <a:extLst/>
          </a:blip>
          <a:stretch>
            <a:fillRect/>
          </a:stretch>
        </p:blipFill>
        <p:spPr>
          <a:xfrm>
            <a:off x="37353853" y="12922237"/>
            <a:ext cx="2219637" cy="590633"/>
          </a:xfrm>
          <a:prstGeom prst="rect">
            <a:avLst/>
          </a:prstGeom>
          <a:ln w="12700">
            <a:miter lim="400000"/>
          </a:ln>
        </p:spPr>
      </p:pic>
      <p:sp>
        <p:nvSpPr>
          <p:cNvPr id="120" name="TextBox 58"/>
          <p:cNvSpPr txBox="1"/>
          <p:nvPr/>
        </p:nvSpPr>
        <p:spPr>
          <a:xfrm>
            <a:off x="34231689" y="13692524"/>
            <a:ext cx="2835913" cy="472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i="1"/>
            </a:lvl1pPr>
          </a:lstStyle>
          <a:p>
            <a:r>
              <a:rPr dirty="0"/>
              <a:t>Fig 1c: LE in 2015</a:t>
            </a:r>
          </a:p>
        </p:txBody>
      </p:sp>
      <p:sp>
        <p:nvSpPr>
          <p:cNvPr id="121" name="TextBox 63"/>
          <p:cNvSpPr txBox="1"/>
          <p:nvPr/>
        </p:nvSpPr>
        <p:spPr>
          <a:xfrm>
            <a:off x="23884509" y="13696093"/>
            <a:ext cx="6682366" cy="85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600" i="1"/>
            </a:lvl1pPr>
          </a:lstStyle>
          <a:p>
            <a:r>
              <a:rPr dirty="0"/>
              <a:t>Fig 1b: Trends in regional LE from 1950-2015</a:t>
            </a:r>
          </a:p>
        </p:txBody>
      </p:sp>
      <p:pic>
        <p:nvPicPr>
          <p:cNvPr id="122" name="Picture 23" descr="Picture 23"/>
          <p:cNvPicPr>
            <a:picLocks noChangeAspect="1"/>
          </p:cNvPicPr>
          <p:nvPr/>
        </p:nvPicPr>
        <p:blipFill>
          <a:blip r:embed="rId8">
            <a:extLst/>
          </a:blip>
          <a:stretch>
            <a:fillRect/>
          </a:stretch>
        </p:blipFill>
        <p:spPr>
          <a:xfrm>
            <a:off x="22884136" y="7303052"/>
            <a:ext cx="7881613" cy="6406166"/>
          </a:xfrm>
          <a:prstGeom prst="rect">
            <a:avLst/>
          </a:prstGeom>
          <a:ln w="12700">
            <a:miter lim="400000"/>
          </a:ln>
        </p:spPr>
      </p:pic>
      <p:pic>
        <p:nvPicPr>
          <p:cNvPr id="123" name="Picture 25" descr="Picture 25"/>
          <p:cNvPicPr>
            <a:picLocks noChangeAspect="1"/>
          </p:cNvPicPr>
          <p:nvPr/>
        </p:nvPicPr>
        <p:blipFill>
          <a:blip r:embed="rId9">
            <a:extLst/>
          </a:blip>
          <a:stretch>
            <a:fillRect/>
          </a:stretch>
        </p:blipFill>
        <p:spPr>
          <a:xfrm>
            <a:off x="30888620" y="17729695"/>
            <a:ext cx="9566998" cy="6355773"/>
          </a:xfrm>
          <a:prstGeom prst="rect">
            <a:avLst/>
          </a:prstGeom>
          <a:ln w="12700">
            <a:miter lim="400000"/>
          </a:ln>
        </p:spPr>
      </p:pic>
      <p:sp>
        <p:nvSpPr>
          <p:cNvPr id="124" name="TextBox 65"/>
          <p:cNvSpPr txBox="1"/>
          <p:nvPr/>
        </p:nvSpPr>
        <p:spPr>
          <a:xfrm>
            <a:off x="31781270" y="24034653"/>
            <a:ext cx="6098453"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2600" i="1"/>
            </a:lvl1pPr>
          </a:lstStyle>
          <a:p>
            <a:pPr algn="just"/>
            <a:r>
              <a:rPr sz="2000" dirty="0"/>
              <a:t>Fig 5: Shifts in retirement ages (blue) and life expectancies (red) of selected OECD countries from 1970 to 2015. Circles get bigger with the progression of time.</a:t>
            </a:r>
            <a:r>
              <a:rPr lang="en-SG" sz="2000" dirty="0"/>
              <a:t> The start and end years are highlighted with a darker hue.</a:t>
            </a:r>
            <a:endParaRPr sz="2000" dirty="0"/>
          </a:p>
        </p:txBody>
      </p:sp>
      <p:sp>
        <p:nvSpPr>
          <p:cNvPr id="126" name="Rectangle 66"/>
          <p:cNvSpPr txBox="1"/>
          <p:nvPr/>
        </p:nvSpPr>
        <p:spPr>
          <a:xfrm>
            <a:off x="31259724" y="25417562"/>
            <a:ext cx="9090176" cy="318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20000"/>
              </a:lnSpc>
              <a:defRPr sz="3200">
                <a:latin typeface="Avenir Book"/>
                <a:ea typeface="Avenir Book"/>
                <a:cs typeface="Avenir Book"/>
                <a:sym typeface="Avenir Book"/>
              </a:defRPr>
            </a:lvl1pPr>
          </a:lstStyle>
          <a:p>
            <a:pPr algn="just">
              <a:lnSpc>
                <a:spcPct val="110000"/>
              </a:lnSpc>
            </a:pPr>
            <a:r>
              <a:rPr sz="2300" dirty="0">
                <a:latin typeface="Avenir Roman" panose="02000503020000020003"/>
              </a:rPr>
              <a:t>Fig 5 shows a fairly consistent increase in life expectancies over the years while retirement ages effectively decrease compared to 1970. Although governments have introduced policies to prolong the number of working years more recently</a:t>
            </a:r>
            <a:r>
              <a:rPr lang="en-SG" sz="2300" dirty="0">
                <a:latin typeface="Avenir Roman" panose="02000503020000020003"/>
              </a:rPr>
              <a:t>, as evidenced by the retirement ages inching back up in later years in the above</a:t>
            </a:r>
            <a:r>
              <a:rPr sz="2300" dirty="0">
                <a:latin typeface="Avenir Roman" panose="02000503020000020003"/>
              </a:rPr>
              <a:t>, </a:t>
            </a:r>
            <a:r>
              <a:rPr sz="2300" b="1" dirty="0">
                <a:latin typeface="Avenir Roman" panose="02000503020000020003"/>
              </a:rPr>
              <a:t>retirement ages have ultimately not kept up with the increased LE</a:t>
            </a:r>
            <a:r>
              <a:rPr sz="2300" dirty="0">
                <a:latin typeface="Avenir Roman" panose="02000503020000020003"/>
              </a:rPr>
              <a:t>. One major consequence is the rise in Dependency Ratio</a:t>
            </a:r>
            <a:r>
              <a:rPr lang="en-SG" sz="2300" dirty="0">
                <a:latin typeface="Avenir Roman" panose="02000503020000020003"/>
              </a:rPr>
              <a:t> i.e. ratio of dependents to those of working age</a:t>
            </a:r>
            <a:r>
              <a:rPr sz="2300" dirty="0">
                <a:latin typeface="Avenir Roman" panose="02000503020000020003"/>
              </a:rPr>
              <a:t>, which adds to the tax burden of the working population. </a:t>
            </a:r>
          </a:p>
        </p:txBody>
      </p:sp>
      <p:grpSp>
        <p:nvGrpSpPr>
          <p:cNvPr id="129" name="Group 92"/>
          <p:cNvGrpSpPr/>
          <p:nvPr/>
        </p:nvGrpSpPr>
        <p:grpSpPr>
          <a:xfrm>
            <a:off x="3727421" y="24768802"/>
            <a:ext cx="5946777" cy="3872247"/>
            <a:chOff x="0" y="-101577"/>
            <a:chExt cx="4967900" cy="3460179"/>
          </a:xfrm>
        </p:grpSpPr>
        <p:pic>
          <p:nvPicPr>
            <p:cNvPr id="127" name="Picture 93" descr="Picture 93"/>
            <p:cNvPicPr>
              <a:picLocks noChangeAspect="1"/>
            </p:cNvPicPr>
            <p:nvPr/>
          </p:nvPicPr>
          <p:blipFill rotWithShape="1">
            <a:blip r:embed="rId10">
              <a:extLst/>
            </a:blip>
            <a:srcRect t="7772"/>
            <a:stretch/>
          </p:blipFill>
          <p:spPr>
            <a:xfrm>
              <a:off x="0" y="-101577"/>
              <a:ext cx="4967900" cy="3460179"/>
            </a:xfrm>
            <a:prstGeom prst="rect">
              <a:avLst/>
            </a:prstGeom>
            <a:ln w="12700" cap="flat">
              <a:noFill/>
              <a:miter lim="400000"/>
            </a:ln>
            <a:effectLst/>
          </p:spPr>
        </p:pic>
        <p:sp>
          <p:nvSpPr>
            <p:cNvPr id="128" name="TextBox 94"/>
            <p:cNvSpPr txBox="1"/>
            <p:nvPr/>
          </p:nvSpPr>
          <p:spPr>
            <a:xfrm>
              <a:off x="1216606" y="2865923"/>
              <a:ext cx="837307" cy="2062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800">
                  <a:solidFill>
                    <a:srgbClr val="BFBFBF"/>
                  </a:solidFill>
                  <a:latin typeface="Avenir Book"/>
                  <a:ea typeface="Avenir Book"/>
                  <a:cs typeface="Avenir Book"/>
                  <a:sym typeface="Avenir Book"/>
                </a:defRPr>
              </a:lvl1pPr>
            </a:lstStyle>
            <a:p>
              <a:r>
                <a:rPr sz="900" dirty="0" err="1"/>
                <a:t>ue</a:t>
              </a:r>
              <a:endParaRPr sz="900" dirty="0"/>
            </a:p>
          </p:txBody>
        </p:sp>
      </p:grpSp>
      <p:grpSp>
        <p:nvGrpSpPr>
          <p:cNvPr id="134" name="Group 95"/>
          <p:cNvGrpSpPr/>
          <p:nvPr/>
        </p:nvGrpSpPr>
        <p:grpSpPr>
          <a:xfrm>
            <a:off x="1790882" y="16317391"/>
            <a:ext cx="9679338" cy="8253859"/>
            <a:chOff x="0" y="-76200"/>
            <a:chExt cx="9679337" cy="8253857"/>
          </a:xfrm>
        </p:grpSpPr>
        <p:grpSp>
          <p:nvGrpSpPr>
            <p:cNvPr id="132" name="Group 96"/>
            <p:cNvGrpSpPr/>
            <p:nvPr/>
          </p:nvGrpSpPr>
          <p:grpSpPr>
            <a:xfrm>
              <a:off x="0" y="-76200"/>
              <a:ext cx="9679337" cy="1008000"/>
              <a:chOff x="0" y="-76200"/>
              <a:chExt cx="9679336" cy="1007999"/>
            </a:xfrm>
          </p:grpSpPr>
          <p:sp>
            <p:nvSpPr>
              <p:cNvPr id="130" name="Rectangle 98"/>
              <p:cNvSpPr/>
              <p:nvPr/>
            </p:nvSpPr>
            <p:spPr>
              <a:xfrm>
                <a:off x="0" y="-76200"/>
                <a:ext cx="9679336" cy="1007999"/>
              </a:xfrm>
              <a:prstGeom prst="rect">
                <a:avLst/>
              </a:prstGeom>
              <a:solidFill>
                <a:srgbClr val="77933C"/>
              </a:solidFill>
              <a:ln w="9525" cap="flat">
                <a:solidFill>
                  <a:srgbClr val="77933C"/>
                </a:solidFill>
                <a:prstDash val="solid"/>
                <a:round/>
              </a:ln>
              <a:effectLst/>
            </p:spPr>
            <p:txBody>
              <a:bodyPr wrap="square" lIns="45719" tIns="45719" rIns="45719" bIns="45719" numCol="1" anchor="ctr">
                <a:noAutofit/>
              </a:bodyPr>
              <a:lstStyle/>
              <a:p>
                <a:pPr algn="ctr">
                  <a:defRPr sz="7000">
                    <a:solidFill>
                      <a:srgbClr val="FFFFFF"/>
                    </a:solidFill>
                  </a:defRPr>
                </a:pPr>
                <a:endParaRPr dirty="0"/>
              </a:p>
            </p:txBody>
          </p:sp>
          <p:sp>
            <p:nvSpPr>
              <p:cNvPr id="131" name="TextBox 99"/>
              <p:cNvSpPr txBox="1"/>
              <p:nvPr/>
            </p:nvSpPr>
            <p:spPr>
              <a:xfrm>
                <a:off x="365952" y="-2120"/>
                <a:ext cx="8919848" cy="878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100" b="1">
                    <a:solidFill>
                      <a:srgbClr val="EBF1DE"/>
                    </a:solidFill>
                    <a:latin typeface="Century Gothic"/>
                    <a:ea typeface="Century Gothic"/>
                    <a:cs typeface="Century Gothic"/>
                    <a:sym typeface="Century Gothic"/>
                  </a:defRPr>
                </a:lvl1pPr>
              </a:lstStyle>
              <a:p>
                <a:r>
                  <a:rPr dirty="0"/>
                  <a:t>BMI and Obesity</a:t>
                </a:r>
              </a:p>
            </p:txBody>
          </p:sp>
        </p:grpSp>
        <p:sp>
          <p:nvSpPr>
            <p:cNvPr id="133" name="Rectangle 97"/>
            <p:cNvSpPr txBox="1"/>
            <p:nvPr/>
          </p:nvSpPr>
          <p:spPr>
            <a:xfrm>
              <a:off x="92395" y="6547469"/>
              <a:ext cx="9416633" cy="16301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nSpc>
                  <a:spcPct val="150000"/>
                </a:lnSpc>
                <a:defRPr sz="1600"/>
              </a:lvl1pPr>
            </a:lstStyle>
            <a:p>
              <a:pPr algn="just">
                <a:lnSpc>
                  <a:spcPct val="110000"/>
                </a:lnSpc>
              </a:pPr>
              <a:r>
                <a:rPr lang="en-SG" sz="2300" dirty="0">
                  <a:latin typeface="Avenir Roman" panose="02000503020000020003"/>
                </a:rPr>
                <a:t>Data collected from</a:t>
              </a:r>
              <a:r>
                <a:rPr lang="en-US" sz="2300" dirty="0">
                  <a:latin typeface="Avenir Roman" panose="02000503020000020003"/>
                </a:rPr>
                <a:t> National Health and Nutrition Examination Survey (NHANES III)</a:t>
              </a:r>
              <a:r>
                <a:rPr lang="en-SG" sz="2300" dirty="0">
                  <a:latin typeface="Avenir Roman" panose="02000503020000020003"/>
                </a:rPr>
                <a:t>  </a:t>
              </a:r>
              <a:r>
                <a:rPr sz="2300" dirty="0">
                  <a:latin typeface="Avenir Roman" panose="02000503020000020003"/>
                </a:rPr>
                <a:t>in</a:t>
              </a:r>
              <a:r>
                <a:rPr lang="en-SG" sz="2300" dirty="0">
                  <a:latin typeface="Avenir Roman" panose="02000503020000020003"/>
                </a:rPr>
                <a:t> the US</a:t>
              </a:r>
              <a:r>
                <a:rPr sz="2300" dirty="0">
                  <a:latin typeface="Avenir Roman" panose="02000503020000020003"/>
                </a:rPr>
                <a:t> </a:t>
              </a:r>
              <a:r>
                <a:rPr lang="en-SG" sz="2300" dirty="0">
                  <a:latin typeface="Avenir Roman" panose="02000503020000020003"/>
                </a:rPr>
                <a:t>was analysed in 2003 and </a:t>
              </a:r>
              <a:r>
                <a:rPr sz="2300" dirty="0">
                  <a:latin typeface="Avenir Roman" panose="02000503020000020003"/>
                </a:rPr>
                <a:t>found that </a:t>
              </a:r>
              <a:r>
                <a:rPr sz="2300" b="1" dirty="0">
                  <a:latin typeface="Avenir Roman" panose="02000503020000020003"/>
                </a:rPr>
                <a:t>Obesity Related Diseases</a:t>
              </a:r>
              <a:r>
                <a:rPr lang="en-SG" sz="2300" b="1" dirty="0">
                  <a:latin typeface="Avenir Roman" panose="02000503020000020003"/>
                </a:rPr>
                <a:t> </a:t>
              </a:r>
              <a:r>
                <a:rPr sz="2300" b="1" dirty="0">
                  <a:latin typeface="Avenir Roman" panose="02000503020000020003"/>
                </a:rPr>
                <a:t>(ORDs) in adults increased chances of dying and lessened life years by 0.2 to 11.7 years</a:t>
              </a:r>
              <a:r>
                <a:rPr sz="2300" dirty="0">
                  <a:latin typeface="Avenir Roman" panose="02000503020000020003"/>
                </a:rPr>
                <a:t> depending on gender, race, BMI classification and age</a:t>
              </a:r>
              <a:r>
                <a:rPr lang="en-SG" sz="2300" dirty="0">
                  <a:latin typeface="Avenir Roman" panose="02000503020000020003"/>
                </a:rPr>
                <a:t> [2]</a:t>
              </a:r>
              <a:r>
                <a:rPr sz="2300" dirty="0">
                  <a:latin typeface="Avenir Roman" panose="02000503020000020003"/>
                </a:rPr>
                <a:t>.</a:t>
              </a:r>
            </a:p>
          </p:txBody>
        </p:sp>
      </p:grpSp>
      <p:sp>
        <p:nvSpPr>
          <p:cNvPr id="137" name="Rectangle 102"/>
          <p:cNvSpPr txBox="1"/>
          <p:nvPr/>
        </p:nvSpPr>
        <p:spPr>
          <a:xfrm>
            <a:off x="1846779" y="29053365"/>
            <a:ext cx="9209611" cy="1630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150000"/>
              </a:lnSpc>
              <a:defRPr sz="1600"/>
            </a:lvl1pPr>
          </a:lstStyle>
          <a:p>
            <a:pPr algn="just">
              <a:lnSpc>
                <a:spcPct val="110000"/>
              </a:lnSpc>
            </a:pPr>
            <a:r>
              <a:rPr sz="2300" dirty="0">
                <a:latin typeface="Avenir Roman" panose="02000503020000020003"/>
              </a:rPr>
              <a:t>WHO</a:t>
            </a:r>
            <a:r>
              <a:rPr lang="en-SG" sz="2300" dirty="0">
                <a:latin typeface="Avenir Roman" panose="02000503020000020003"/>
              </a:rPr>
              <a:t> </a:t>
            </a:r>
            <a:r>
              <a:rPr sz="2300" dirty="0">
                <a:latin typeface="Avenir Roman" panose="02000503020000020003"/>
              </a:rPr>
              <a:t>(World </a:t>
            </a:r>
            <a:r>
              <a:rPr lang="en-SG" sz="2300" dirty="0">
                <a:latin typeface="Avenir Roman" panose="02000503020000020003"/>
              </a:rPr>
              <a:t>H</a:t>
            </a:r>
            <a:r>
              <a:rPr sz="2300" dirty="0" err="1">
                <a:latin typeface="Avenir Roman" panose="02000503020000020003"/>
              </a:rPr>
              <a:t>ealth</a:t>
            </a:r>
            <a:r>
              <a:rPr sz="2300" dirty="0">
                <a:latin typeface="Avenir Roman" panose="02000503020000020003"/>
              </a:rPr>
              <a:t> </a:t>
            </a:r>
            <a:r>
              <a:rPr lang="en-SG" sz="2300" dirty="0">
                <a:latin typeface="Avenir Roman" panose="02000503020000020003"/>
              </a:rPr>
              <a:t>O</a:t>
            </a:r>
            <a:r>
              <a:rPr sz="2300" dirty="0" err="1">
                <a:latin typeface="Avenir Roman" panose="02000503020000020003"/>
              </a:rPr>
              <a:t>rganization</a:t>
            </a:r>
            <a:r>
              <a:rPr sz="2300" dirty="0">
                <a:latin typeface="Avenir Roman" panose="02000503020000020003"/>
              </a:rPr>
              <a:t>) identifies </a:t>
            </a:r>
            <a:r>
              <a:rPr sz="2300" b="1" dirty="0">
                <a:latin typeface="Avenir Roman" panose="02000503020000020003"/>
              </a:rPr>
              <a:t>insufficient physical activity as a major risk factor associ</a:t>
            </a:r>
            <a:r>
              <a:rPr lang="en-US" sz="2300" b="1" dirty="0">
                <a:latin typeface="Avenir Roman" panose="02000503020000020003"/>
              </a:rPr>
              <a:t>a</a:t>
            </a:r>
            <a:r>
              <a:rPr sz="2300" b="1" dirty="0">
                <a:latin typeface="Avenir Roman" panose="02000503020000020003"/>
              </a:rPr>
              <a:t>ted with mortality and burden of diseases</a:t>
            </a:r>
            <a:r>
              <a:rPr sz="2300" dirty="0">
                <a:latin typeface="Avenir Roman" panose="02000503020000020003"/>
              </a:rPr>
              <a:t>. </a:t>
            </a:r>
            <a:r>
              <a:rPr lang="en-SG" sz="2300" dirty="0">
                <a:latin typeface="Avenir Roman" panose="02000503020000020003"/>
              </a:rPr>
              <a:t>Fig 2b </a:t>
            </a:r>
            <a:r>
              <a:rPr sz="2300" dirty="0">
                <a:latin typeface="Avenir Roman" panose="02000503020000020003"/>
              </a:rPr>
              <a:t>show</a:t>
            </a:r>
            <a:r>
              <a:rPr lang="en-SG" sz="2300" dirty="0">
                <a:latin typeface="Avenir Roman" panose="02000503020000020003"/>
              </a:rPr>
              <a:t>s</a:t>
            </a:r>
            <a:r>
              <a:rPr sz="2300" dirty="0">
                <a:latin typeface="Avenir Roman" panose="02000503020000020003"/>
              </a:rPr>
              <a:t> countries where insufficient physical activity is most and least prevalent among adults</a:t>
            </a:r>
            <a:r>
              <a:rPr lang="en-SG" sz="2300" dirty="0">
                <a:latin typeface="Avenir Roman" panose="02000503020000020003"/>
              </a:rPr>
              <a:t> in 2018</a:t>
            </a:r>
            <a:r>
              <a:rPr sz="2300" dirty="0">
                <a:latin typeface="Avenir Roman" panose="02000503020000020003"/>
              </a:rPr>
              <a:t>.</a:t>
            </a:r>
            <a:r>
              <a:rPr sz="2300" dirty="0"/>
              <a:t>	</a:t>
            </a:r>
          </a:p>
        </p:txBody>
      </p:sp>
      <p:grpSp>
        <p:nvGrpSpPr>
          <p:cNvPr id="145" name="Group 57"/>
          <p:cNvGrpSpPr/>
          <p:nvPr/>
        </p:nvGrpSpPr>
        <p:grpSpPr>
          <a:xfrm>
            <a:off x="21483166" y="16315450"/>
            <a:ext cx="9152229" cy="8062639"/>
            <a:chOff x="27706" y="-2"/>
            <a:chExt cx="9152228" cy="7922262"/>
          </a:xfrm>
        </p:grpSpPr>
        <p:grpSp>
          <p:nvGrpSpPr>
            <p:cNvPr id="142" name="Group 59"/>
            <p:cNvGrpSpPr/>
            <p:nvPr/>
          </p:nvGrpSpPr>
          <p:grpSpPr>
            <a:xfrm>
              <a:off x="27706" y="-2"/>
              <a:ext cx="9152228" cy="990450"/>
              <a:chOff x="27707" y="-1"/>
              <a:chExt cx="9152226" cy="990448"/>
            </a:xfrm>
          </p:grpSpPr>
          <p:sp>
            <p:nvSpPr>
              <p:cNvPr id="140" name="Rectangle 69"/>
              <p:cNvSpPr/>
              <p:nvPr/>
            </p:nvSpPr>
            <p:spPr>
              <a:xfrm>
                <a:off x="27707" y="-1"/>
                <a:ext cx="9152226" cy="990448"/>
              </a:xfrm>
              <a:prstGeom prst="rect">
                <a:avLst/>
              </a:prstGeom>
              <a:solidFill>
                <a:srgbClr val="77933C"/>
              </a:solidFill>
              <a:ln w="9525" cap="flat">
                <a:solidFill>
                  <a:srgbClr val="77933C"/>
                </a:solidFill>
                <a:prstDash val="solid"/>
                <a:round/>
              </a:ln>
              <a:effectLst/>
            </p:spPr>
            <p:txBody>
              <a:bodyPr wrap="square" lIns="45718" tIns="45718" rIns="45718" bIns="45718" numCol="1" anchor="ctr">
                <a:noAutofit/>
              </a:bodyPr>
              <a:lstStyle/>
              <a:p>
                <a:pPr algn="ctr">
                  <a:defRPr sz="7000">
                    <a:solidFill>
                      <a:srgbClr val="FFFFFF"/>
                    </a:solidFill>
                  </a:defRPr>
                </a:pPr>
                <a:endParaRPr dirty="0"/>
              </a:p>
            </p:txBody>
          </p:sp>
          <p:sp>
            <p:nvSpPr>
              <p:cNvPr id="141" name="TextBox 70"/>
              <p:cNvSpPr txBox="1"/>
              <p:nvPr/>
            </p:nvSpPr>
            <p:spPr>
              <a:xfrm>
                <a:off x="401441" y="75774"/>
                <a:ext cx="8437782" cy="8692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noAutofit/>
              </a:bodyPr>
              <a:lstStyle>
                <a:lvl1pPr algn="ctr">
                  <a:defRPr sz="5100" b="1">
                    <a:solidFill>
                      <a:srgbClr val="EBF1DE"/>
                    </a:solidFill>
                    <a:latin typeface="Century Gothic"/>
                    <a:ea typeface="Century Gothic"/>
                    <a:cs typeface="Century Gothic"/>
                    <a:sym typeface="Century Gothic"/>
                  </a:defRPr>
                </a:lvl1pPr>
              </a:lstStyle>
              <a:p>
                <a:r>
                  <a:rPr dirty="0"/>
                  <a:t>Food</a:t>
                </a:r>
              </a:p>
            </p:txBody>
          </p:sp>
        </p:grpSp>
        <p:pic>
          <p:nvPicPr>
            <p:cNvPr id="144" name="1.FI_Legend.png" descr="1.FI_Legend.png"/>
            <p:cNvPicPr>
              <a:picLocks noChangeAspect="1"/>
            </p:cNvPicPr>
            <p:nvPr/>
          </p:nvPicPr>
          <p:blipFill>
            <a:blip r:embed="rId11">
              <a:extLst/>
            </a:blip>
            <a:stretch>
              <a:fillRect/>
            </a:stretch>
          </p:blipFill>
          <p:spPr>
            <a:xfrm>
              <a:off x="1721191" y="6600356"/>
              <a:ext cx="3549550" cy="1321904"/>
            </a:xfrm>
            <a:prstGeom prst="rect">
              <a:avLst/>
            </a:prstGeom>
            <a:ln w="12700" cap="flat">
              <a:noFill/>
              <a:miter lim="400000"/>
            </a:ln>
            <a:effectLst/>
          </p:spPr>
        </p:pic>
      </p:grpSp>
      <p:sp>
        <p:nvSpPr>
          <p:cNvPr id="146" name="The Food Index is a score that encapsulates how good the food of a country is. It is a measure consisting of the availability (Undernourishment and number of underweight children), affordability (Price level and price inflation volatility), food quality (Nutritional diversity and access to safe water) and unhealthy eating (Obesity and diabetes). The standard MIN / MAX rescaling method was used to standardize the different data sources generating re-scaled values of 0-100 where 0 points is the minimum score (worst) and 100 points is the maximum score (best).…"/>
          <p:cNvSpPr txBox="1"/>
          <p:nvPr/>
        </p:nvSpPr>
        <p:spPr>
          <a:xfrm>
            <a:off x="21617113" y="25991837"/>
            <a:ext cx="9212999" cy="43555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a:spAutoFit/>
          </a:bodyPr>
          <a:lstStyle/>
          <a:p>
            <a:pPr algn="just">
              <a:lnSpc>
                <a:spcPct val="110000"/>
              </a:lnSpc>
              <a:defRPr sz="1600"/>
            </a:pPr>
            <a:r>
              <a:rPr sz="2300" dirty="0">
                <a:latin typeface="Avenir Roman" panose="02000503020000020003"/>
              </a:rPr>
              <a:t>Food Index</a:t>
            </a:r>
            <a:r>
              <a:rPr lang="en-US" sz="2300" dirty="0">
                <a:latin typeface="Avenir Roman" panose="02000503020000020003"/>
              </a:rPr>
              <a:t> [3]</a:t>
            </a:r>
            <a:r>
              <a:rPr sz="2300" dirty="0">
                <a:latin typeface="Avenir Roman" panose="02000503020000020003"/>
              </a:rPr>
              <a:t> is a score that encapsulates how good the food of a country is</a:t>
            </a:r>
            <a:r>
              <a:rPr lang="en-SG" sz="2300" dirty="0">
                <a:latin typeface="Avenir Roman" panose="02000503020000020003"/>
              </a:rPr>
              <a:t>, consisting of four factors namely availability, affordability, f</a:t>
            </a:r>
            <a:r>
              <a:rPr sz="2300" dirty="0" err="1">
                <a:latin typeface="Avenir Roman" panose="02000503020000020003"/>
              </a:rPr>
              <a:t>oo</a:t>
            </a:r>
            <a:r>
              <a:rPr lang="en-SG" sz="2300" dirty="0">
                <a:latin typeface="Avenir Roman" panose="02000503020000020003"/>
              </a:rPr>
              <a:t>d</a:t>
            </a:r>
            <a:r>
              <a:rPr sz="2300" dirty="0">
                <a:latin typeface="Avenir Roman" panose="02000503020000020003"/>
              </a:rPr>
              <a:t> </a:t>
            </a:r>
            <a:r>
              <a:rPr lang="en-SG" sz="2300" dirty="0">
                <a:latin typeface="Avenir Roman" panose="02000503020000020003"/>
              </a:rPr>
              <a:t>quality, and unhealthy</a:t>
            </a:r>
            <a:r>
              <a:rPr sz="2300" dirty="0">
                <a:latin typeface="Avenir Roman" panose="02000503020000020003"/>
              </a:rPr>
              <a:t> </a:t>
            </a:r>
            <a:r>
              <a:rPr lang="en-SG" sz="2300" dirty="0">
                <a:latin typeface="Avenir Roman" panose="02000503020000020003"/>
              </a:rPr>
              <a:t>e</a:t>
            </a:r>
            <a:r>
              <a:rPr sz="2300" dirty="0" err="1">
                <a:latin typeface="Avenir Roman" panose="02000503020000020003"/>
              </a:rPr>
              <a:t>ating</a:t>
            </a:r>
            <a:r>
              <a:rPr lang="en-SG" sz="2300" dirty="0">
                <a:latin typeface="Avenir Roman" panose="02000503020000020003"/>
              </a:rPr>
              <a:t>. A </a:t>
            </a:r>
            <a:r>
              <a:rPr sz="2300" dirty="0">
                <a:latin typeface="Avenir Roman" panose="02000503020000020003"/>
              </a:rPr>
              <a:t>MIN/</a:t>
            </a:r>
            <a:r>
              <a:rPr lang="en-SG" sz="2300" dirty="0">
                <a:latin typeface="Avenir Roman" panose="02000503020000020003"/>
              </a:rPr>
              <a:t>M</a:t>
            </a:r>
            <a:r>
              <a:rPr sz="2300" dirty="0">
                <a:latin typeface="Avenir Roman" panose="02000503020000020003"/>
              </a:rPr>
              <a:t>AX rescaling method was used to standardize different data sources generating re-scaled values of 0-100</a:t>
            </a:r>
            <a:r>
              <a:rPr lang="en-SG" sz="2300" dirty="0">
                <a:latin typeface="Avenir Roman" panose="02000503020000020003"/>
              </a:rPr>
              <a:t>,</a:t>
            </a:r>
            <a:r>
              <a:rPr sz="2300" dirty="0">
                <a:latin typeface="Avenir Roman" panose="02000503020000020003"/>
              </a:rPr>
              <a:t> where 0 is the minimum score (worst) and 100</a:t>
            </a:r>
            <a:r>
              <a:rPr lang="en-SG" sz="2300" dirty="0">
                <a:latin typeface="Avenir Roman" panose="02000503020000020003"/>
              </a:rPr>
              <a:t> </a:t>
            </a:r>
            <a:r>
              <a:rPr sz="2300" dirty="0">
                <a:latin typeface="Avenir Roman" panose="02000503020000020003"/>
              </a:rPr>
              <a:t>is the maximum score (best)</a:t>
            </a:r>
            <a:r>
              <a:rPr lang="en-SG" sz="2300" dirty="0">
                <a:latin typeface="Avenir Roman" panose="02000503020000020003"/>
              </a:rPr>
              <a:t>. From </a:t>
            </a:r>
            <a:r>
              <a:rPr sz="2300" dirty="0">
                <a:latin typeface="Avenir Roman" panose="02000503020000020003"/>
              </a:rPr>
              <a:t>Fig. 4, we find </a:t>
            </a:r>
            <a:r>
              <a:rPr sz="2300" b="1" dirty="0">
                <a:latin typeface="Avenir Roman" panose="02000503020000020003"/>
              </a:rPr>
              <a:t>positive correlations between </a:t>
            </a:r>
            <a:r>
              <a:rPr lang="en-SG" sz="2300" b="1" dirty="0">
                <a:latin typeface="Avenir Roman" panose="02000503020000020003"/>
              </a:rPr>
              <a:t>LE</a:t>
            </a:r>
            <a:r>
              <a:rPr sz="2300" b="1" dirty="0">
                <a:latin typeface="Avenir Roman" panose="02000503020000020003"/>
              </a:rPr>
              <a:t> and quality, availability and affordability of food</a:t>
            </a:r>
            <a:r>
              <a:rPr sz="2300" dirty="0">
                <a:latin typeface="Avenir Roman" panose="02000503020000020003"/>
              </a:rPr>
              <a:t> respectively. </a:t>
            </a:r>
            <a:r>
              <a:rPr lang="en-SG" sz="2300" dirty="0">
                <a:latin typeface="Avenir Roman" panose="02000503020000020003"/>
              </a:rPr>
              <a:t>Conversely, there is a </a:t>
            </a:r>
            <a:r>
              <a:rPr sz="2300" b="1" dirty="0">
                <a:latin typeface="Avenir Roman" panose="02000503020000020003"/>
              </a:rPr>
              <a:t>negative correlation between </a:t>
            </a:r>
            <a:r>
              <a:rPr lang="en-SG" sz="2300" b="1" dirty="0">
                <a:latin typeface="Avenir Roman" panose="02000503020000020003"/>
              </a:rPr>
              <a:t>LE </a:t>
            </a:r>
            <a:r>
              <a:rPr sz="2300" b="1" dirty="0">
                <a:latin typeface="Avenir Roman" panose="02000503020000020003"/>
              </a:rPr>
              <a:t>and the dietary risk factors</a:t>
            </a:r>
            <a:r>
              <a:rPr sz="2300" dirty="0">
                <a:latin typeface="Avenir Roman" panose="02000503020000020003"/>
              </a:rPr>
              <a:t> of a country. Although this seemingly indicates that </a:t>
            </a:r>
            <a:r>
              <a:rPr lang="en-SG" sz="2300" dirty="0">
                <a:latin typeface="Avenir Roman" panose="02000503020000020003"/>
              </a:rPr>
              <a:t>LE </a:t>
            </a:r>
            <a:r>
              <a:rPr sz="2300" dirty="0">
                <a:latin typeface="Avenir Roman" panose="02000503020000020003"/>
              </a:rPr>
              <a:t>increases with increasing prevalence of obesity and diabetes, </a:t>
            </a:r>
            <a:r>
              <a:rPr sz="2300" b="1" dirty="0">
                <a:latin typeface="Avenir Roman" panose="02000503020000020003"/>
              </a:rPr>
              <a:t>this pattern is probably rather attributable to the higher GDP per capita</a:t>
            </a:r>
            <a:r>
              <a:rPr sz="2300" dirty="0">
                <a:latin typeface="Avenir Roman" panose="02000503020000020003"/>
              </a:rPr>
              <a:t> in these countries.</a:t>
            </a:r>
          </a:p>
        </p:txBody>
      </p:sp>
      <p:sp>
        <p:nvSpPr>
          <p:cNvPr id="147" name="TextBox 65"/>
          <p:cNvSpPr txBox="1"/>
          <p:nvPr/>
        </p:nvSpPr>
        <p:spPr>
          <a:xfrm>
            <a:off x="21889736" y="25335775"/>
            <a:ext cx="866775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i="1"/>
            </a:lvl1pPr>
          </a:lstStyle>
          <a:p>
            <a:r>
              <a:rPr sz="2000" dirty="0"/>
              <a:t>Fig 4: </a:t>
            </a:r>
            <a:r>
              <a:rPr lang="en-SG" sz="2000" dirty="0"/>
              <a:t>Life expectancy against t</a:t>
            </a:r>
            <a:r>
              <a:rPr sz="2000" dirty="0"/>
              <a:t>he four Food Index factors</a:t>
            </a:r>
            <a:r>
              <a:rPr lang="en-SG" sz="2000" dirty="0"/>
              <a:t> </a:t>
            </a:r>
            <a:r>
              <a:rPr sz="2000" dirty="0"/>
              <a:t>in 2010 for each country.</a:t>
            </a:r>
          </a:p>
        </p:txBody>
      </p:sp>
      <p:grpSp>
        <p:nvGrpSpPr>
          <p:cNvPr id="56" name="Group 55">
            <a:extLst>
              <a:ext uri="{FF2B5EF4-FFF2-40B4-BE49-F238E27FC236}">
                <a16:creationId xmlns:a16="http://schemas.microsoft.com/office/drawing/2014/main" id="{D9045893-C67D-46B8-BA81-D4FDB7EC6F85}"/>
              </a:ext>
            </a:extLst>
          </p:cNvPr>
          <p:cNvGrpSpPr/>
          <p:nvPr/>
        </p:nvGrpSpPr>
        <p:grpSpPr>
          <a:xfrm>
            <a:off x="11676801" y="19045834"/>
            <a:ext cx="9478050" cy="2511402"/>
            <a:chOff x="11528732" y="17985829"/>
            <a:chExt cx="9374086" cy="2511402"/>
          </a:xfrm>
        </p:grpSpPr>
        <p:pic>
          <p:nvPicPr>
            <p:cNvPr id="57" name="Picture 56">
              <a:extLst>
                <a:ext uri="{FF2B5EF4-FFF2-40B4-BE49-F238E27FC236}">
                  <a16:creationId xmlns:a16="http://schemas.microsoft.com/office/drawing/2014/main" id="{0D76B96F-189A-4579-8B77-32890221248D}"/>
                </a:ext>
              </a:extLst>
            </p:cNvPr>
            <p:cNvPicPr>
              <a:picLocks noChangeAspect="1"/>
            </p:cNvPicPr>
            <p:nvPr/>
          </p:nvPicPr>
          <p:blipFill rotWithShape="1">
            <a:blip r:embed="rId12"/>
            <a:srcRect l="267" r="21870" b="5143"/>
            <a:stretch/>
          </p:blipFill>
          <p:spPr>
            <a:xfrm>
              <a:off x="11528732" y="17985829"/>
              <a:ext cx="9374086" cy="2313773"/>
            </a:xfrm>
            <a:prstGeom prst="rect">
              <a:avLst/>
            </a:prstGeom>
          </p:spPr>
        </p:pic>
        <p:pic>
          <p:nvPicPr>
            <p:cNvPr id="58" name="Picture 57">
              <a:extLst>
                <a:ext uri="{FF2B5EF4-FFF2-40B4-BE49-F238E27FC236}">
                  <a16:creationId xmlns:a16="http://schemas.microsoft.com/office/drawing/2014/main" id="{4B2282DB-2D02-4367-B91C-2F96CA23842B}"/>
                </a:ext>
              </a:extLst>
            </p:cNvPr>
            <p:cNvPicPr>
              <a:picLocks noChangeAspect="1"/>
            </p:cNvPicPr>
            <p:nvPr/>
          </p:nvPicPr>
          <p:blipFill rotWithShape="1">
            <a:blip r:embed="rId12"/>
            <a:srcRect l="79708" t="9034" r="529" b="67634"/>
            <a:stretch/>
          </p:blipFill>
          <p:spPr>
            <a:xfrm>
              <a:off x="15290067" y="19991550"/>
              <a:ext cx="2126279" cy="505681"/>
            </a:xfrm>
            <a:prstGeom prst="rect">
              <a:avLst/>
            </a:prstGeom>
          </p:spPr>
        </p:pic>
      </p:grpSp>
      <p:grpSp>
        <p:nvGrpSpPr>
          <p:cNvPr id="59" name="Group 58">
            <a:extLst>
              <a:ext uri="{FF2B5EF4-FFF2-40B4-BE49-F238E27FC236}">
                <a16:creationId xmlns:a16="http://schemas.microsoft.com/office/drawing/2014/main" id="{5CB6DABA-79C7-4A3D-87A7-1CA58E960158}"/>
              </a:ext>
            </a:extLst>
          </p:cNvPr>
          <p:cNvGrpSpPr/>
          <p:nvPr/>
        </p:nvGrpSpPr>
        <p:grpSpPr>
          <a:xfrm>
            <a:off x="11341329" y="24442676"/>
            <a:ext cx="9679338" cy="3873863"/>
            <a:chOff x="11520723" y="20371951"/>
            <a:chExt cx="9784287" cy="3540205"/>
          </a:xfrm>
        </p:grpSpPr>
        <p:pic>
          <p:nvPicPr>
            <p:cNvPr id="60" name="Picture 59">
              <a:extLst>
                <a:ext uri="{FF2B5EF4-FFF2-40B4-BE49-F238E27FC236}">
                  <a16:creationId xmlns:a16="http://schemas.microsoft.com/office/drawing/2014/main" id="{19489198-DC41-410A-8CC7-6975B43BFBCE}"/>
                </a:ext>
              </a:extLst>
            </p:cNvPr>
            <p:cNvPicPr>
              <a:picLocks noChangeAspect="1"/>
            </p:cNvPicPr>
            <p:nvPr/>
          </p:nvPicPr>
          <p:blipFill rotWithShape="1">
            <a:blip r:embed="rId13"/>
            <a:srcRect r="21378"/>
            <a:stretch/>
          </p:blipFill>
          <p:spPr>
            <a:xfrm>
              <a:off x="11520723" y="20372523"/>
              <a:ext cx="4877811" cy="3538728"/>
            </a:xfrm>
            <a:prstGeom prst="rect">
              <a:avLst/>
            </a:prstGeom>
          </p:spPr>
        </p:pic>
        <p:pic>
          <p:nvPicPr>
            <p:cNvPr id="61" name="Picture 60">
              <a:extLst>
                <a:ext uri="{FF2B5EF4-FFF2-40B4-BE49-F238E27FC236}">
                  <a16:creationId xmlns:a16="http://schemas.microsoft.com/office/drawing/2014/main" id="{8FD45629-AD4F-4DBC-BEB9-93710D4EED89}"/>
                </a:ext>
              </a:extLst>
            </p:cNvPr>
            <p:cNvPicPr>
              <a:picLocks noChangeAspect="1"/>
            </p:cNvPicPr>
            <p:nvPr/>
          </p:nvPicPr>
          <p:blipFill rotWithShape="1">
            <a:blip r:embed="rId14"/>
            <a:srcRect r="21464"/>
            <a:stretch/>
          </p:blipFill>
          <p:spPr>
            <a:xfrm>
              <a:off x="16440402" y="20371951"/>
              <a:ext cx="4864608" cy="3540205"/>
            </a:xfrm>
            <a:prstGeom prst="rect">
              <a:avLst/>
            </a:prstGeom>
          </p:spPr>
        </p:pic>
        <p:pic>
          <p:nvPicPr>
            <p:cNvPr id="62" name="Picture 61">
              <a:extLst>
                <a:ext uri="{FF2B5EF4-FFF2-40B4-BE49-F238E27FC236}">
                  <a16:creationId xmlns:a16="http://schemas.microsoft.com/office/drawing/2014/main" id="{7042F615-584A-4981-A7DA-7B5B152B2647}"/>
                </a:ext>
              </a:extLst>
            </p:cNvPr>
            <p:cNvPicPr>
              <a:picLocks noChangeAspect="1"/>
            </p:cNvPicPr>
            <p:nvPr/>
          </p:nvPicPr>
          <p:blipFill rotWithShape="1">
            <a:blip r:embed="rId14"/>
            <a:srcRect l="85154" t="532" r="293" b="73375"/>
            <a:stretch/>
          </p:blipFill>
          <p:spPr>
            <a:xfrm>
              <a:off x="19891431" y="22231406"/>
              <a:ext cx="1242549" cy="1273290"/>
            </a:xfrm>
            <a:prstGeom prst="rect">
              <a:avLst/>
            </a:prstGeom>
          </p:spPr>
        </p:pic>
        <p:pic>
          <p:nvPicPr>
            <p:cNvPr id="63" name="Picture 62">
              <a:extLst>
                <a:ext uri="{FF2B5EF4-FFF2-40B4-BE49-F238E27FC236}">
                  <a16:creationId xmlns:a16="http://schemas.microsoft.com/office/drawing/2014/main" id="{F5107E7B-7811-4F96-B1CB-779AA292FAA8}"/>
                </a:ext>
              </a:extLst>
            </p:cNvPr>
            <p:cNvPicPr>
              <a:picLocks noChangeAspect="1"/>
            </p:cNvPicPr>
            <p:nvPr/>
          </p:nvPicPr>
          <p:blipFill rotWithShape="1">
            <a:blip r:embed="rId14"/>
            <a:srcRect l="85154" t="26139" r="293" b="51722"/>
            <a:stretch/>
          </p:blipFill>
          <p:spPr>
            <a:xfrm>
              <a:off x="15455732" y="22470317"/>
              <a:ext cx="1083247" cy="941832"/>
            </a:xfrm>
            <a:prstGeom prst="rect">
              <a:avLst/>
            </a:prstGeom>
          </p:spPr>
        </p:pic>
        <p:sp>
          <p:nvSpPr>
            <p:cNvPr id="64" name="TextBox 63">
              <a:extLst>
                <a:ext uri="{FF2B5EF4-FFF2-40B4-BE49-F238E27FC236}">
                  <a16:creationId xmlns:a16="http://schemas.microsoft.com/office/drawing/2014/main" id="{86955503-187E-4A3B-93D5-6B82A6AD72F3}"/>
                </a:ext>
              </a:extLst>
            </p:cNvPr>
            <p:cNvSpPr txBox="1"/>
            <p:nvPr/>
          </p:nvSpPr>
          <p:spPr>
            <a:xfrm>
              <a:off x="12162077" y="23167644"/>
              <a:ext cx="639919" cy="338554"/>
            </a:xfrm>
            <a:prstGeom prst="rect">
              <a:avLst/>
            </a:prstGeom>
            <a:noFill/>
          </p:spPr>
          <p:txBody>
            <a:bodyPr wrap="none" rtlCol="0">
              <a:spAutoFit/>
            </a:bodyPr>
            <a:lstStyle/>
            <a:p>
              <a:r>
                <a:rPr lang="en-US" sz="1600" dirty="0">
                  <a:latin typeface="Avenir Roman" panose="02000503020000020003" pitchFamily="2" charset="0"/>
                </a:rPr>
                <a:t>1980</a:t>
              </a:r>
            </a:p>
          </p:txBody>
        </p:sp>
        <p:sp>
          <p:nvSpPr>
            <p:cNvPr id="65" name="TextBox 64">
              <a:extLst>
                <a:ext uri="{FF2B5EF4-FFF2-40B4-BE49-F238E27FC236}">
                  <a16:creationId xmlns:a16="http://schemas.microsoft.com/office/drawing/2014/main" id="{6FD29717-2FC5-42B1-84DD-522B9FEB6FEE}"/>
                </a:ext>
              </a:extLst>
            </p:cNvPr>
            <p:cNvSpPr txBox="1"/>
            <p:nvPr/>
          </p:nvSpPr>
          <p:spPr>
            <a:xfrm>
              <a:off x="17085482" y="23166142"/>
              <a:ext cx="639919" cy="338554"/>
            </a:xfrm>
            <a:prstGeom prst="rect">
              <a:avLst/>
            </a:prstGeom>
            <a:noFill/>
          </p:spPr>
          <p:txBody>
            <a:bodyPr wrap="none" rtlCol="0">
              <a:spAutoFit/>
            </a:bodyPr>
            <a:lstStyle/>
            <a:p>
              <a:r>
                <a:rPr lang="en-US" sz="1600" dirty="0">
                  <a:latin typeface="Avenir Roman" panose="02000503020000020003" pitchFamily="2" charset="0"/>
                </a:rPr>
                <a:t>2012</a:t>
              </a:r>
            </a:p>
          </p:txBody>
        </p:sp>
      </p:grpSp>
      <p:sp>
        <p:nvSpPr>
          <p:cNvPr id="66" name="TextBox 65">
            <a:extLst>
              <a:ext uri="{FF2B5EF4-FFF2-40B4-BE49-F238E27FC236}">
                <a16:creationId xmlns:a16="http://schemas.microsoft.com/office/drawing/2014/main" id="{9376A716-DBF3-4F69-A21B-E7486C79CA45}"/>
              </a:ext>
            </a:extLst>
          </p:cNvPr>
          <p:cNvSpPr txBox="1"/>
          <p:nvPr/>
        </p:nvSpPr>
        <p:spPr>
          <a:xfrm>
            <a:off x="11807373" y="17659783"/>
            <a:ext cx="9171341" cy="1240853"/>
          </a:xfrm>
          <a:prstGeom prst="rect">
            <a:avLst/>
          </a:prstGeom>
          <a:noFill/>
        </p:spPr>
        <p:txBody>
          <a:bodyPr wrap="square" rtlCol="0">
            <a:spAutoFit/>
          </a:bodyPr>
          <a:lstStyle/>
          <a:p>
            <a:pPr algn="just">
              <a:lnSpc>
                <a:spcPct val="110000"/>
              </a:lnSpc>
            </a:pPr>
            <a:r>
              <a:rPr lang="en-US" sz="2300" dirty="0">
                <a:latin typeface="Avenir Roman" panose="02000503020000020003" pitchFamily="2" charset="0"/>
              </a:rPr>
              <a:t>There is general consensus that smoking and alcohol-and-drug abuse are ‘vices’ that can cut short a healthy lifespan. We explore global trends in how these vices affect LE between 1980-2012. </a:t>
            </a:r>
          </a:p>
        </p:txBody>
      </p:sp>
      <p:sp>
        <p:nvSpPr>
          <p:cNvPr id="67" name="TextBox 66">
            <a:extLst>
              <a:ext uri="{FF2B5EF4-FFF2-40B4-BE49-F238E27FC236}">
                <a16:creationId xmlns:a16="http://schemas.microsoft.com/office/drawing/2014/main" id="{DD395B36-7C6A-4FA7-92E0-431D755E3E94}"/>
              </a:ext>
            </a:extLst>
          </p:cNvPr>
          <p:cNvSpPr txBox="1"/>
          <p:nvPr/>
        </p:nvSpPr>
        <p:spPr>
          <a:xfrm>
            <a:off x="11716157" y="22246395"/>
            <a:ext cx="9171341" cy="1697068"/>
          </a:xfrm>
          <a:prstGeom prst="rect">
            <a:avLst/>
          </a:prstGeom>
          <a:noFill/>
        </p:spPr>
        <p:txBody>
          <a:bodyPr wrap="square" rtlCol="0">
            <a:spAutoFit/>
          </a:bodyPr>
          <a:lstStyle/>
          <a:p>
            <a:pPr algn="just">
              <a:lnSpc>
                <a:spcPct val="110000"/>
              </a:lnSpc>
            </a:pPr>
            <a:r>
              <a:rPr lang="en-US" sz="2300" dirty="0">
                <a:latin typeface="Avenir Roman" panose="02000503020000020003" pitchFamily="2" charset="0"/>
              </a:rPr>
              <a:t>In Fig 3a, </a:t>
            </a:r>
            <a:r>
              <a:rPr lang="en-US" sz="2300" b="1" dirty="0">
                <a:latin typeface="Avenir Roman" panose="02000503020000020003" pitchFamily="2" charset="0"/>
              </a:rPr>
              <a:t>no continent-level trend is observed</a:t>
            </a:r>
            <a:r>
              <a:rPr lang="en-US" sz="2300" dirty="0">
                <a:latin typeface="Avenir Roman" panose="02000503020000020003" pitchFamily="2" charset="0"/>
              </a:rPr>
              <a:t>, e.g., Europe tops the chart with highest LE</a:t>
            </a:r>
            <a:r>
              <a:rPr lang="en-US" sz="2300" i="1" dirty="0">
                <a:latin typeface="Avenir Roman" panose="02000503020000020003" pitchFamily="2" charset="0"/>
              </a:rPr>
              <a:t> </a:t>
            </a:r>
            <a:r>
              <a:rPr lang="en-US" sz="2300" dirty="0">
                <a:latin typeface="Avenir Roman" panose="02000503020000020003" pitchFamily="2" charset="0"/>
              </a:rPr>
              <a:t>despite the highest cumulative vice % and Africa has the lowest LE</a:t>
            </a:r>
            <a:r>
              <a:rPr lang="en-US" sz="2300" i="1" dirty="0">
                <a:latin typeface="Avenir Roman" panose="02000503020000020003" pitchFamily="2" charset="0"/>
              </a:rPr>
              <a:t> </a:t>
            </a:r>
            <a:r>
              <a:rPr lang="en-US" sz="2300" dirty="0">
                <a:latin typeface="Avenir Roman" panose="02000503020000020003" pitchFamily="2" charset="0"/>
              </a:rPr>
              <a:t>despite the lowest cumulative vice %. However, there is no positive correlation between vice % and LE</a:t>
            </a:r>
            <a:r>
              <a:rPr lang="en-US" sz="2300" i="1" dirty="0">
                <a:latin typeface="Avenir Roman" panose="02000503020000020003" pitchFamily="2" charset="0"/>
              </a:rPr>
              <a:t>. </a:t>
            </a:r>
          </a:p>
        </p:txBody>
      </p:sp>
      <p:sp>
        <p:nvSpPr>
          <p:cNvPr id="68" name="TextBox 67">
            <a:extLst>
              <a:ext uri="{FF2B5EF4-FFF2-40B4-BE49-F238E27FC236}">
                <a16:creationId xmlns:a16="http://schemas.microsoft.com/office/drawing/2014/main" id="{324382DD-AD7D-45F7-9BD1-D32A50066413}"/>
              </a:ext>
            </a:extLst>
          </p:cNvPr>
          <p:cNvSpPr txBox="1"/>
          <p:nvPr/>
        </p:nvSpPr>
        <p:spPr>
          <a:xfrm>
            <a:off x="11711289" y="29020295"/>
            <a:ext cx="9171341" cy="1290803"/>
          </a:xfrm>
          <a:prstGeom prst="rect">
            <a:avLst/>
          </a:prstGeom>
          <a:noFill/>
        </p:spPr>
        <p:txBody>
          <a:bodyPr wrap="square" rtlCol="0">
            <a:spAutoFit/>
          </a:bodyPr>
          <a:lstStyle/>
          <a:p>
            <a:pPr algn="just">
              <a:lnSpc>
                <a:spcPct val="110000"/>
              </a:lnSpc>
            </a:pPr>
            <a:r>
              <a:rPr lang="en-US" sz="2300" dirty="0">
                <a:latin typeface="Avenir Roman" panose="02000503020000020003" pitchFamily="2" charset="0"/>
              </a:rPr>
              <a:t>In the above, countries get packed into a tighter cluster and move towards the upper left corner implying </a:t>
            </a:r>
            <a:r>
              <a:rPr lang="en-US" sz="2300" b="1" dirty="0">
                <a:latin typeface="Avenir Roman" panose="02000503020000020003" pitchFamily="2" charset="0"/>
              </a:rPr>
              <a:t>a global decrease in smoking % and a global increase in LE.</a:t>
            </a:r>
            <a:endParaRPr lang="en-US" sz="2300" b="1" i="1" dirty="0">
              <a:latin typeface="Avenir Roman" panose="02000503020000020003" pitchFamily="2" charset="0"/>
            </a:endParaRPr>
          </a:p>
        </p:txBody>
      </p:sp>
      <p:sp>
        <p:nvSpPr>
          <p:cNvPr id="69" name="TextBox 65">
            <a:extLst>
              <a:ext uri="{FF2B5EF4-FFF2-40B4-BE49-F238E27FC236}">
                <a16:creationId xmlns:a16="http://schemas.microsoft.com/office/drawing/2014/main" id="{CE1560B2-295E-4D88-B20A-D7C3FF362DDC}"/>
              </a:ext>
            </a:extLst>
          </p:cNvPr>
          <p:cNvSpPr txBox="1"/>
          <p:nvPr/>
        </p:nvSpPr>
        <p:spPr>
          <a:xfrm>
            <a:off x="12437352" y="21693163"/>
            <a:ext cx="799304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i="1"/>
            </a:lvl1pPr>
          </a:lstStyle>
          <a:p>
            <a:pPr algn="ctr"/>
            <a:r>
              <a:rPr sz="2000" dirty="0"/>
              <a:t>Fig </a:t>
            </a:r>
            <a:r>
              <a:rPr lang="en-SG" sz="2000" dirty="0"/>
              <a:t>3a</a:t>
            </a:r>
            <a:r>
              <a:rPr sz="2000" dirty="0"/>
              <a:t>:</a:t>
            </a:r>
            <a:r>
              <a:rPr lang="en-US" sz="2000" dirty="0"/>
              <a:t> Avg</a:t>
            </a:r>
            <a:r>
              <a:rPr lang="en-US" sz="2000" dirty="0">
                <a:latin typeface="Avenir Roman" panose="02000503020000020003" pitchFamily="2" charset="0"/>
              </a:rPr>
              <a:t>. life expectancy together with avg. vice % per continent</a:t>
            </a:r>
            <a:endParaRPr sz="2000" dirty="0"/>
          </a:p>
        </p:txBody>
      </p:sp>
      <p:sp>
        <p:nvSpPr>
          <p:cNvPr id="70" name="TextBox 65">
            <a:extLst>
              <a:ext uri="{FF2B5EF4-FFF2-40B4-BE49-F238E27FC236}">
                <a16:creationId xmlns:a16="http://schemas.microsoft.com/office/drawing/2014/main" id="{C8E13195-203C-4768-BCEA-9D97B988E82A}"/>
              </a:ext>
            </a:extLst>
          </p:cNvPr>
          <p:cNvSpPr txBox="1"/>
          <p:nvPr/>
        </p:nvSpPr>
        <p:spPr>
          <a:xfrm>
            <a:off x="11790486" y="28469486"/>
            <a:ext cx="875266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i="1"/>
            </a:lvl1pPr>
          </a:lstStyle>
          <a:p>
            <a:pPr algn="ctr"/>
            <a:r>
              <a:rPr sz="2000" dirty="0"/>
              <a:t>Fig </a:t>
            </a:r>
            <a:r>
              <a:rPr lang="en-SG" sz="2000" dirty="0"/>
              <a:t>3b</a:t>
            </a:r>
            <a:r>
              <a:rPr sz="2000" dirty="0"/>
              <a:t>: </a:t>
            </a:r>
            <a:r>
              <a:rPr lang="en-US" sz="2000" dirty="0"/>
              <a:t>Vice </a:t>
            </a:r>
            <a:r>
              <a:rPr lang="en-US" sz="2000" dirty="0">
                <a:latin typeface="Avenir Roman" panose="02000503020000020003" pitchFamily="2" charset="0"/>
              </a:rPr>
              <a:t>% for individual countries in 1980 and 2012. </a:t>
            </a:r>
            <a:endParaRPr sz="2000" dirty="0"/>
          </a:p>
        </p:txBody>
      </p:sp>
      <p:grpSp>
        <p:nvGrpSpPr>
          <p:cNvPr id="71" name="Group 105">
            <a:extLst>
              <a:ext uri="{FF2B5EF4-FFF2-40B4-BE49-F238E27FC236}">
                <a16:creationId xmlns:a16="http://schemas.microsoft.com/office/drawing/2014/main" id="{7DD0038E-83B2-49C9-A77E-720557CED258}"/>
              </a:ext>
            </a:extLst>
          </p:cNvPr>
          <p:cNvGrpSpPr/>
          <p:nvPr/>
        </p:nvGrpSpPr>
        <p:grpSpPr>
          <a:xfrm>
            <a:off x="31022983" y="16321742"/>
            <a:ext cx="9253327" cy="1008000"/>
            <a:chOff x="-1" y="0"/>
            <a:chExt cx="9253326" cy="1007998"/>
          </a:xfrm>
        </p:grpSpPr>
        <p:sp>
          <p:nvSpPr>
            <p:cNvPr id="72" name="Rectangle 107">
              <a:extLst>
                <a:ext uri="{FF2B5EF4-FFF2-40B4-BE49-F238E27FC236}">
                  <a16:creationId xmlns:a16="http://schemas.microsoft.com/office/drawing/2014/main" id="{8A5E200F-CAFC-4A66-90B2-476FF65B9933}"/>
                </a:ext>
              </a:extLst>
            </p:cNvPr>
            <p:cNvSpPr/>
            <p:nvPr/>
          </p:nvSpPr>
          <p:spPr>
            <a:xfrm>
              <a:off x="-1" y="0"/>
              <a:ext cx="9253326" cy="1007998"/>
            </a:xfrm>
            <a:prstGeom prst="rect">
              <a:avLst/>
            </a:prstGeom>
            <a:solidFill>
              <a:srgbClr val="77933C"/>
            </a:solidFill>
            <a:ln w="9525" cap="flat">
              <a:solidFill>
                <a:srgbClr val="77933C"/>
              </a:solidFill>
              <a:prstDash val="solid"/>
              <a:round/>
            </a:ln>
            <a:effectLst/>
          </p:spPr>
          <p:txBody>
            <a:bodyPr wrap="square" lIns="45719" tIns="45719" rIns="45719" bIns="45719" numCol="1" anchor="ctr">
              <a:noAutofit/>
            </a:bodyPr>
            <a:lstStyle/>
            <a:p>
              <a:pPr algn="ctr">
                <a:defRPr sz="7000">
                  <a:solidFill>
                    <a:srgbClr val="FFFFFF"/>
                  </a:solidFill>
                </a:defRPr>
              </a:pPr>
              <a:endParaRPr dirty="0"/>
            </a:p>
          </p:txBody>
        </p:sp>
        <p:sp>
          <p:nvSpPr>
            <p:cNvPr id="73" name="TextBox 108">
              <a:extLst>
                <a:ext uri="{FF2B5EF4-FFF2-40B4-BE49-F238E27FC236}">
                  <a16:creationId xmlns:a16="http://schemas.microsoft.com/office/drawing/2014/main" id="{93EE3735-FE8E-4E00-B732-68C15ECB25FB}"/>
                </a:ext>
              </a:extLst>
            </p:cNvPr>
            <p:cNvSpPr txBox="1"/>
            <p:nvPr/>
          </p:nvSpPr>
          <p:spPr>
            <a:xfrm>
              <a:off x="349843" y="76611"/>
              <a:ext cx="8632258" cy="878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5100" b="1">
                  <a:solidFill>
                    <a:srgbClr val="EBF1DE"/>
                  </a:solidFill>
                  <a:latin typeface="Century Gothic"/>
                  <a:ea typeface="Century Gothic"/>
                  <a:cs typeface="Century Gothic"/>
                  <a:sym typeface="Century Gothic"/>
                </a:defRPr>
              </a:lvl1pPr>
            </a:lstStyle>
            <a:p>
              <a:r>
                <a:rPr dirty="0"/>
                <a:t>Retirement Age</a:t>
              </a:r>
            </a:p>
          </p:txBody>
        </p:sp>
      </p:grpSp>
      <p:sp>
        <p:nvSpPr>
          <p:cNvPr id="74" name="TextBox 65">
            <a:extLst>
              <a:ext uri="{FF2B5EF4-FFF2-40B4-BE49-F238E27FC236}">
                <a16:creationId xmlns:a16="http://schemas.microsoft.com/office/drawing/2014/main" id="{F9F3D608-F86F-4BD8-8C0D-89EB6D00AEE4}"/>
              </a:ext>
            </a:extLst>
          </p:cNvPr>
          <p:cNvSpPr txBox="1"/>
          <p:nvPr/>
        </p:nvSpPr>
        <p:spPr>
          <a:xfrm>
            <a:off x="3958463" y="22557571"/>
            <a:ext cx="592910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i="1"/>
            </a:lvl1pPr>
          </a:lstStyle>
          <a:p>
            <a:pPr algn="ctr"/>
            <a:r>
              <a:rPr sz="2000" dirty="0"/>
              <a:t>Fig </a:t>
            </a:r>
            <a:r>
              <a:rPr lang="en-SG" sz="2000" dirty="0"/>
              <a:t>2a</a:t>
            </a:r>
            <a:r>
              <a:rPr sz="2000" dirty="0"/>
              <a:t>: </a:t>
            </a:r>
            <a:r>
              <a:rPr lang="en-US" sz="2000" dirty="0">
                <a:latin typeface="Avenir Roman" panose="02000503020000020003" pitchFamily="2" charset="0"/>
              </a:rPr>
              <a:t>Years of life lost due to obesity</a:t>
            </a:r>
            <a:endParaRPr sz="2000" dirty="0"/>
          </a:p>
        </p:txBody>
      </p:sp>
      <p:sp>
        <p:nvSpPr>
          <p:cNvPr id="75" name="TextBox 65">
            <a:extLst>
              <a:ext uri="{FF2B5EF4-FFF2-40B4-BE49-F238E27FC236}">
                <a16:creationId xmlns:a16="http://schemas.microsoft.com/office/drawing/2014/main" id="{42B3AE82-C8BD-4D50-A927-A8F9B4B77AD5}"/>
              </a:ext>
            </a:extLst>
          </p:cNvPr>
          <p:cNvSpPr txBox="1"/>
          <p:nvPr/>
        </p:nvSpPr>
        <p:spPr>
          <a:xfrm>
            <a:off x="3651394" y="28564654"/>
            <a:ext cx="5905872"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i="1"/>
            </a:lvl1pPr>
          </a:lstStyle>
          <a:p>
            <a:pPr algn="ctr"/>
            <a:r>
              <a:rPr sz="2000" dirty="0"/>
              <a:t>Fig </a:t>
            </a:r>
            <a:r>
              <a:rPr lang="en-SG" sz="2000" dirty="0"/>
              <a:t>2b</a:t>
            </a:r>
            <a:r>
              <a:rPr sz="2000" dirty="0"/>
              <a:t>: </a:t>
            </a:r>
            <a:r>
              <a:rPr lang="en-US" sz="2000" dirty="0">
                <a:latin typeface="Avenir Roman" panose="02000503020000020003" pitchFamily="2" charset="0"/>
              </a:rPr>
              <a:t>Least and most active countries</a:t>
            </a:r>
            <a:endParaRPr sz="2000" dirty="0"/>
          </a:p>
        </p:txBody>
      </p:sp>
      <p:sp>
        <p:nvSpPr>
          <p:cNvPr id="3" name="TextBox 2">
            <a:extLst>
              <a:ext uri="{FF2B5EF4-FFF2-40B4-BE49-F238E27FC236}">
                <a16:creationId xmlns:a16="http://schemas.microsoft.com/office/drawing/2014/main" id="{D0884883-2CD8-ED49-A706-3162C20A726E}"/>
              </a:ext>
            </a:extLst>
          </p:cNvPr>
          <p:cNvSpPr txBox="1"/>
          <p:nvPr/>
        </p:nvSpPr>
        <p:spPr>
          <a:xfrm>
            <a:off x="31340268" y="29374812"/>
            <a:ext cx="8957236" cy="1261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900" dirty="0">
                <a:solidFill>
                  <a:schemeClr val="tx1"/>
                </a:solidFill>
                <a:latin typeface="Avenir Roman" panose="02000503020000020003" pitchFamily="2" charset="0"/>
              </a:rPr>
              <a:t>[1] </a:t>
            </a:r>
            <a:r>
              <a:rPr lang="en-SG" sz="1900" dirty="0">
                <a:solidFill>
                  <a:schemeClr val="tx1"/>
                </a:solidFill>
                <a:latin typeface="Avenir Roman" panose="02000503020000020003" pitchFamily="2" charset="0"/>
              </a:rPr>
              <a:t>World Health Organisation. “The  world  health  report  2006:  working  together  for  health.”  World Health Organisation (2006).</a:t>
            </a:r>
          </a:p>
          <a:p>
            <a:r>
              <a:rPr lang="en-US" sz="1900" dirty="0">
                <a:solidFill>
                  <a:schemeClr val="tx1"/>
                </a:solidFill>
                <a:latin typeface="Avenir Roman" panose="02000503020000020003" pitchFamily="2" charset="0"/>
              </a:rPr>
              <a:t>[2] Fontaine, Kevin R., et al. "Years of life lost due to obesity." Jama 289.2 (2003): 187-193.</a:t>
            </a:r>
          </a:p>
          <a:p>
            <a:r>
              <a:rPr kumimoji="0" lang="en-US" sz="1900" b="0" i="0" u="none" strike="noStrike" cap="none" spc="0" normalizeH="0" baseline="0" dirty="0">
                <a:ln>
                  <a:noFill/>
                </a:ln>
                <a:solidFill>
                  <a:schemeClr val="tx1"/>
                </a:solidFill>
                <a:effectLst/>
                <a:uFillTx/>
                <a:latin typeface="Avenir Roman" panose="02000503020000020003" pitchFamily="2" charset="0"/>
                <a:sym typeface="Calibri"/>
              </a:rPr>
              <a:t>[3] </a:t>
            </a:r>
            <a:r>
              <a:rPr lang="en-US" sz="1900" dirty="0">
                <a:solidFill>
                  <a:schemeClr val="tx1"/>
                </a:solidFill>
                <a:latin typeface="Avenir Roman" panose="02000503020000020003" pitchFamily="2" charset="0"/>
              </a:rPr>
              <a:t>https://www.oxfam.org.uk/what-we-do/good-enough-to-eat</a:t>
            </a:r>
          </a:p>
        </p:txBody>
      </p:sp>
      <p:pic>
        <p:nvPicPr>
          <p:cNvPr id="76" name="Picture 75">
            <a:extLst>
              <a:ext uri="{FF2B5EF4-FFF2-40B4-BE49-F238E27FC236}">
                <a16:creationId xmlns:a16="http://schemas.microsoft.com/office/drawing/2014/main" id="{2F2035FD-FAFF-4C7F-8DCF-E08503F0584F}"/>
              </a:ext>
            </a:extLst>
          </p:cNvPr>
          <p:cNvPicPr>
            <a:picLocks noChangeAspect="1"/>
          </p:cNvPicPr>
          <p:nvPr/>
        </p:nvPicPr>
        <p:blipFill rotWithShape="1">
          <a:blip r:embed="rId15"/>
          <a:srcRect l="76365" b="87872"/>
          <a:stretch/>
        </p:blipFill>
        <p:spPr>
          <a:xfrm>
            <a:off x="4211705" y="25007640"/>
            <a:ext cx="2386215" cy="681671"/>
          </a:xfrm>
          <a:prstGeom prst="rect">
            <a:avLst/>
          </a:prstGeom>
        </p:spPr>
      </p:pic>
      <p:pic>
        <p:nvPicPr>
          <p:cNvPr id="78" name="Picture 77">
            <a:extLst>
              <a:ext uri="{FF2B5EF4-FFF2-40B4-BE49-F238E27FC236}">
                <a16:creationId xmlns:a16="http://schemas.microsoft.com/office/drawing/2014/main" id="{6A112EB6-7728-4265-8C92-E16D6D1FE2E1}"/>
              </a:ext>
            </a:extLst>
          </p:cNvPr>
          <p:cNvPicPr>
            <a:picLocks noChangeAspect="1"/>
          </p:cNvPicPr>
          <p:nvPr/>
        </p:nvPicPr>
        <p:blipFill rotWithShape="1">
          <a:blip r:embed="rId3"/>
          <a:srcRect l="81303" t="1012" r="7154" b="83438"/>
          <a:stretch/>
        </p:blipFill>
        <p:spPr>
          <a:xfrm>
            <a:off x="9355961" y="17927120"/>
            <a:ext cx="1392908" cy="106027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F7CC438-BB0A-4EC8-A10E-16AFB84C9B2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208922" y="23899488"/>
            <a:ext cx="1530362" cy="140964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2089322" rtl="0" fontAlgn="auto" latinLnBrk="0" hangingPunct="0">
          <a:lnSpc>
            <a:spcPct val="100000"/>
          </a:lnSpc>
          <a:spcBef>
            <a:spcPts val="0"/>
          </a:spcBef>
          <a:spcAft>
            <a:spcPts val="0"/>
          </a:spcAft>
          <a:buClrTx/>
          <a:buSzTx/>
          <a:buFontTx/>
          <a:buNone/>
          <a:tabLst/>
          <a:defRPr kumimoji="0" sz="8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325</TotalTime>
  <Words>944</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 Book</vt:lpstr>
      <vt:lpstr>Avenir Roman</vt:lpstr>
      <vt:lpstr>Calibri</vt:lpstr>
      <vt:lpstr>Century Gothic</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45</cp:revision>
  <dcterms:modified xsi:type="dcterms:W3CDTF">2019-04-17T03:05:26Z</dcterms:modified>
</cp:coreProperties>
</file>